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77"/>
  </p:handoutMasterIdLst>
  <p:sldIdLst>
    <p:sldId id="258" r:id="rId2"/>
    <p:sldId id="260" r:id="rId3"/>
    <p:sldId id="263" r:id="rId4"/>
    <p:sldId id="326" r:id="rId5"/>
    <p:sldId id="257" r:id="rId6"/>
    <p:sldId id="259" r:id="rId7"/>
    <p:sldId id="264" r:id="rId8"/>
    <p:sldId id="265" r:id="rId9"/>
    <p:sldId id="266" r:id="rId10"/>
    <p:sldId id="275" r:id="rId11"/>
    <p:sldId id="267" r:id="rId12"/>
    <p:sldId id="269" r:id="rId13"/>
    <p:sldId id="325" r:id="rId14"/>
    <p:sldId id="270" r:id="rId15"/>
    <p:sldId id="273" r:id="rId16"/>
    <p:sldId id="274" r:id="rId17"/>
    <p:sldId id="340" r:id="rId18"/>
    <p:sldId id="276" r:id="rId19"/>
    <p:sldId id="277" r:id="rId20"/>
    <p:sldId id="278" r:id="rId21"/>
    <p:sldId id="279" r:id="rId22"/>
    <p:sldId id="280" r:id="rId23"/>
    <p:sldId id="281" r:id="rId24"/>
    <p:sldId id="285" r:id="rId25"/>
    <p:sldId id="286" r:id="rId26"/>
    <p:sldId id="287" r:id="rId27"/>
    <p:sldId id="283" r:id="rId28"/>
    <p:sldId id="288" r:id="rId29"/>
    <p:sldId id="289" r:id="rId30"/>
    <p:sldId id="290" r:id="rId31"/>
    <p:sldId id="343" r:id="rId32"/>
    <p:sldId id="291" r:id="rId33"/>
    <p:sldId id="292" r:id="rId34"/>
    <p:sldId id="293" r:id="rId35"/>
    <p:sldId id="294" r:id="rId36"/>
    <p:sldId id="295" r:id="rId37"/>
    <p:sldId id="296" r:id="rId38"/>
    <p:sldId id="341" r:id="rId39"/>
    <p:sldId id="297" r:id="rId40"/>
    <p:sldId id="298" r:id="rId41"/>
    <p:sldId id="299" r:id="rId42"/>
    <p:sldId id="344" r:id="rId43"/>
    <p:sldId id="338" r:id="rId44"/>
    <p:sldId id="300" r:id="rId45"/>
    <p:sldId id="301" r:id="rId46"/>
    <p:sldId id="345" r:id="rId47"/>
    <p:sldId id="346" r:id="rId48"/>
    <p:sldId id="302" r:id="rId49"/>
    <p:sldId id="303" r:id="rId50"/>
    <p:sldId id="304" r:id="rId51"/>
    <p:sldId id="305" r:id="rId52"/>
    <p:sldId id="306" r:id="rId53"/>
    <p:sldId id="342" r:id="rId54"/>
    <p:sldId id="339" r:id="rId55"/>
    <p:sldId id="307" r:id="rId56"/>
    <p:sldId id="334" r:id="rId57"/>
    <p:sldId id="335" r:id="rId58"/>
    <p:sldId id="309" r:id="rId59"/>
    <p:sldId id="310" r:id="rId60"/>
    <p:sldId id="311" r:id="rId61"/>
    <p:sldId id="314" r:id="rId62"/>
    <p:sldId id="312" r:id="rId63"/>
    <p:sldId id="336" r:id="rId64"/>
    <p:sldId id="347" r:id="rId65"/>
    <p:sldId id="315" r:id="rId66"/>
    <p:sldId id="316" r:id="rId67"/>
    <p:sldId id="348" r:id="rId68"/>
    <p:sldId id="349" r:id="rId69"/>
    <p:sldId id="317" r:id="rId70"/>
    <p:sldId id="318" r:id="rId71"/>
    <p:sldId id="319" r:id="rId72"/>
    <p:sldId id="320" r:id="rId73"/>
    <p:sldId id="321" r:id="rId74"/>
    <p:sldId id="322" r:id="rId75"/>
    <p:sldId id="324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raft" id="{A3026A50-0228-4EF2-8383-786A8465B7E0}">
          <p14:sldIdLst>
            <p14:sldId id="258"/>
            <p14:sldId id="260"/>
            <p14:sldId id="263"/>
            <p14:sldId id="326"/>
          </p14:sldIdLst>
        </p14:section>
        <p14:section name="Opening" id="{7E47F251-6AEA-41A6-90D6-6DE04425549E}">
          <p14:sldIdLst>
            <p14:sldId id="257"/>
            <p14:sldId id="259"/>
            <p14:sldId id="264"/>
            <p14:sldId id="265"/>
            <p14:sldId id="266"/>
          </p14:sldIdLst>
        </p14:section>
        <p14:section name="I. Introduction" id="{63B54EBB-407A-41D1-AC5B-F35B3639D565}">
          <p14:sldIdLst>
            <p14:sldId id="275"/>
            <p14:sldId id="267"/>
            <p14:sldId id="269"/>
            <p14:sldId id="325"/>
            <p14:sldId id="270"/>
          </p14:sldIdLst>
        </p14:section>
        <p14:section name="II. Project Management" id="{EC324662-DAFD-489B-BF67-89E24DB2D014}">
          <p14:sldIdLst>
            <p14:sldId id="273"/>
            <p14:sldId id="274"/>
            <p14:sldId id="340"/>
            <p14:sldId id="276"/>
            <p14:sldId id="277"/>
            <p14:sldId id="278"/>
            <p14:sldId id="279"/>
            <p14:sldId id="280"/>
            <p14:sldId id="281"/>
            <p14:sldId id="285"/>
            <p14:sldId id="286"/>
            <p14:sldId id="287"/>
            <p14:sldId id="283"/>
          </p14:sldIdLst>
        </p14:section>
        <p14:section name=" III. Software Requirement Specification" id="{60289913-21AC-474B-A6E5-5321F7FC2F46}">
          <p14:sldIdLst>
            <p14:sldId id="288"/>
            <p14:sldId id="289"/>
            <p14:sldId id="290"/>
            <p14:sldId id="343"/>
            <p14:sldId id="291"/>
            <p14:sldId id="292"/>
            <p14:sldId id="293"/>
          </p14:sldIdLst>
        </p14:section>
        <p14:section name=" IV. Software Design Description" id="{04C5308E-FF6F-4768-98FA-7757CCEA0597}">
          <p14:sldIdLst>
            <p14:sldId id="294"/>
            <p14:sldId id="295"/>
            <p14:sldId id="296"/>
            <p14:sldId id="341"/>
            <p14:sldId id="297"/>
            <p14:sldId id="298"/>
            <p14:sldId id="299"/>
            <p14:sldId id="344"/>
            <p14:sldId id="338"/>
            <p14:sldId id="300"/>
            <p14:sldId id="301"/>
            <p14:sldId id="345"/>
            <p14:sldId id="346"/>
            <p14:sldId id="302"/>
            <p14:sldId id="303"/>
          </p14:sldIdLst>
        </p14:section>
        <p14:section name=" V. Quality Control" id="{6A73B5EF-3FC4-4734-9B19-626080DA8430}">
          <p14:sldIdLst>
            <p14:sldId id="304"/>
            <p14:sldId id="305"/>
            <p14:sldId id="306"/>
            <p14:sldId id="342"/>
            <p14:sldId id="339"/>
            <p14:sldId id="307"/>
            <p14:sldId id="334"/>
            <p14:sldId id="335"/>
            <p14:sldId id="309"/>
            <p14:sldId id="310"/>
            <p14:sldId id="311"/>
            <p14:sldId id="314"/>
            <p14:sldId id="312"/>
            <p14:sldId id="336"/>
            <p14:sldId id="347"/>
          </p14:sldIdLst>
        </p14:section>
        <p14:section name="VI. Project Result" id="{72199AEA-1841-4683-8955-AE02CEADFA21}">
          <p14:sldIdLst>
            <p14:sldId id="315"/>
            <p14:sldId id="316"/>
            <p14:sldId id="348"/>
            <p14:sldId id="349"/>
            <p14:sldId id="317"/>
            <p14:sldId id="318"/>
          </p14:sldIdLst>
        </p14:section>
        <p14:section name="VII. Demo" id="{5F2151DA-8615-43D7-8947-82CC2DA8BBB8}">
          <p14:sldIdLst>
            <p14:sldId id="319"/>
            <p14:sldId id="320"/>
          </p14:sldIdLst>
        </p14:section>
        <p14:section name="VIII. Q &amp; A" id="{C93B0FF9-DF0B-41AF-BE26-8D79DBB0D889}">
          <p14:sldIdLst>
            <p14:sldId id="321"/>
            <p14:sldId id="322"/>
          </p14:sldIdLst>
        </p14:section>
        <p14:section name="Closing" id="{D3EA7497-E70A-471B-9291-07C570C3B2FC}">
          <p14:sldIdLst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9F88"/>
    <a:srgbClr val="5B9BD5"/>
    <a:srgbClr val="4CAF50"/>
    <a:srgbClr val="9C27B0"/>
    <a:srgbClr val="2196F3"/>
    <a:srgbClr val="FF9270"/>
    <a:srgbClr val="FF5722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2" autoAdjust="0"/>
    <p:restoredTop sz="94923" autoAdjust="0"/>
  </p:normalViewPr>
  <p:slideViewPr>
    <p:cSldViewPr snapToGrid="0">
      <p:cViewPr>
        <p:scale>
          <a:sx n="50" d="100"/>
          <a:sy n="50" d="100"/>
        </p:scale>
        <p:origin x="1056" y="432"/>
      </p:cViewPr>
      <p:guideLst>
        <p:guide orient="horz" pos="2208"/>
        <p:guide pos="3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09E55-BFE0-4D21-9D4F-2FB281AE749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A8175-646A-4276-8B79-9BD61855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12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4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22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71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0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77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58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85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9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94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12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4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F5569-289B-4738-AA2C-740717E7DDA8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6.jpeg"/><Relationship Id="rId7" Type="http://schemas.openxmlformats.org/officeDocument/2006/relationships/image" Target="../media/image2.png"/><Relationship Id="rId12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11" Type="http://schemas.openxmlformats.org/officeDocument/2006/relationships/image" Target="../media/image14.png"/><Relationship Id="rId5" Type="http://schemas.openxmlformats.org/officeDocument/2006/relationships/image" Target="../media/image18.jpeg"/><Relationship Id="rId10" Type="http://schemas.openxmlformats.org/officeDocument/2006/relationships/image" Target="../media/image13.png"/><Relationship Id="rId4" Type="http://schemas.openxmlformats.org/officeDocument/2006/relationships/image" Target="../media/image17.jp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g"/><Relationship Id="rId7" Type="http://schemas.openxmlformats.org/officeDocument/2006/relationships/image" Target="../media/image14.png"/><Relationship Id="rId12" Type="http://schemas.openxmlformats.org/officeDocument/2006/relationships/image" Target="../media/image1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2.png"/><Relationship Id="rId10" Type="http://schemas.openxmlformats.org/officeDocument/2006/relationships/image" Target="../media/image17.jpg"/><Relationship Id="rId4" Type="http://schemas.openxmlformats.org/officeDocument/2006/relationships/image" Target="../media/image12.PNG"/><Relationship Id="rId9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.pn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2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10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10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19.jp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hdphoto" Target="../media/hdphoto1.wdp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2.pn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2.png"/><Relationship Id="rId4" Type="http://schemas.openxmlformats.org/officeDocument/2006/relationships/image" Target="../media/image32.png"/><Relationship Id="rId9" Type="http://schemas.openxmlformats.org/officeDocument/2006/relationships/image" Target="../media/image1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6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gif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1.png"/><Relationship Id="rId4" Type="http://schemas.openxmlformats.org/officeDocument/2006/relationships/image" Target="../media/image8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JP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3.png"/><Relationship Id="rId4" Type="http://schemas.openxmlformats.org/officeDocument/2006/relationships/image" Target="../media/image90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2.png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6.jpeg"/><Relationship Id="rId4" Type="http://schemas.openxmlformats.org/officeDocument/2006/relationships/image" Target="../media/image3.jpeg"/><Relationship Id="rId9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jpeg"/><Relationship Id="rId5" Type="http://schemas.openxmlformats.org/officeDocument/2006/relationships/image" Target="../media/image2.png"/><Relationship Id="rId4" Type="http://schemas.openxmlformats.org/officeDocument/2006/relationships/image" Target="../media/image96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ordofKnight93/Capstone_SM2016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1.wdp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2.png"/><Relationship Id="rId4" Type="http://schemas.openxmlformats.org/officeDocument/2006/relationships/image" Target="../media/image3.jpeg"/><Relationship Id="rId9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1.wdp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2.png"/><Relationship Id="rId4" Type="http://schemas.openxmlformats.org/officeDocument/2006/relationships/image" Target="../media/image3.jpeg"/><Relationship Id="rId9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ckground  Text"/>
          <p:cNvSpPr/>
          <p:nvPr/>
        </p:nvSpPr>
        <p:spPr>
          <a:xfrm>
            <a:off x="1145459" y="19685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pstone project"/>
          <p:cNvSpPr txBox="1"/>
          <p:nvPr/>
        </p:nvSpPr>
        <p:spPr>
          <a:xfrm>
            <a:off x="1424925" y="2118151"/>
            <a:ext cx="4705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PRESENTATION</a:t>
            </a:r>
          </a:p>
        </p:txBody>
      </p:sp>
      <p:sp>
        <p:nvSpPr>
          <p:cNvPr id="7" name="iVOLUNTEER"/>
          <p:cNvSpPr txBox="1"/>
          <p:nvPr/>
        </p:nvSpPr>
        <p:spPr>
          <a:xfrm>
            <a:off x="3305813" y="2707413"/>
            <a:ext cx="558037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4321" y="3468448"/>
            <a:ext cx="4668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alpha val="0"/>
                  </a:schemeClr>
                </a:solidFill>
              </a:rPr>
              <a:t>VOLUNTEER SOCIAL NETWORK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89068" y="2178769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卒業論文プレゼンテーション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4833" y="2118150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95087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 advTm="200">
        <p159:morph option="byObject"/>
      </p:transition>
    </mc:Choice>
    <mc:Fallback>
      <p:transition advTm="2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22970" y="4428188"/>
            <a:ext cx="837774" cy="850393"/>
            <a:chOff x="986634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986634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7249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Introduction</a:t>
              </a:r>
              <a:endParaRPr lang="en-US" sz="220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1284" y="1466019"/>
            <a:ext cx="4663440" cy="850392"/>
            <a:chOff x="6219377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63947" y="1776672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7249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3734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24684" y="2469851"/>
            <a:ext cx="4663440" cy="850392"/>
            <a:chOff x="6238971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38971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418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7249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27745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62972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27746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0" y="6866283"/>
            <a:ext cx="11707130" cy="320040"/>
            <a:chOff x="-122664" y="6858000"/>
            <a:chExt cx="11707130" cy="320040"/>
          </a:xfrm>
        </p:grpSpPr>
        <p:sp>
          <p:nvSpPr>
            <p:cNvPr id="63" name="Rectangle 62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ight Triangle 63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128840" y="68439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9461500" y="5626100"/>
            <a:ext cx="2730500" cy="927100"/>
            <a:chOff x="12192000" y="5626100"/>
            <a:chExt cx="2730500" cy="927100"/>
          </a:xfrm>
        </p:grpSpPr>
        <p:sp>
          <p:nvSpPr>
            <p:cNvPr id="67" name="Rectangle 66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2731698" y="5994169"/>
              <a:ext cx="1733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Võ Tôn Phúc</a:t>
              </a:r>
            </a:p>
          </p:txBody>
        </p:sp>
      </p:grpSp>
      <p:sp>
        <p:nvSpPr>
          <p:cNvPr id="70" name="Rectangle 6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2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96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grpSp>
        <p:nvGrpSpPr>
          <p:cNvPr id="124" name="Group 123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125" name="Rectangle 124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128" name="Rectangle 12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-5529315" y="2473490"/>
            <a:ext cx="850392" cy="893140"/>
            <a:chOff x="1001486" y="1465943"/>
            <a:chExt cx="653143" cy="685976"/>
          </a:xfrm>
        </p:grpSpPr>
        <p:sp>
          <p:nvSpPr>
            <p:cNvPr id="131" name="Rectangle 13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123325" y="1567144"/>
              <a:ext cx="511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34" name="Rectangle 13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137" name="Rectangle 136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40" name="Rectangle 13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143" name="Rectangle 14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146" name="Rectangle 145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149" name="Rectangle 148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Introduction</a:t>
              </a:r>
              <a:endParaRPr lang="en-US" sz="2200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153" name="Rectangle 152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157" name="Rectangle 156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3436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161" name="Rectangle 160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06089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165" name="Rectangle 164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169" name="Rectangle 168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73" name="Rectangle 172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177" name="Rectangle 17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0" y="6549335"/>
            <a:ext cx="11698421" cy="320040"/>
            <a:chOff x="-122664" y="6858000"/>
            <a:chExt cx="11698421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112422" y="2311270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3112421" y="2996087"/>
            <a:ext cx="3828835" cy="461665"/>
            <a:chOff x="3182762" y="1748565"/>
            <a:chExt cx="3828835" cy="461665"/>
          </a:xfrm>
        </p:grpSpPr>
        <p:sp>
          <p:nvSpPr>
            <p:cNvPr id="187" name="Flowchart: Off-page Connector 18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2. The Idea - </a:t>
              </a:r>
              <a:r>
                <a:rPr lang="ja-JP" altLang="en-US" sz="2400" b="1" dirty="0"/>
                <a:t>アイデア 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3112420" y="3663497"/>
            <a:ext cx="3231940" cy="461665"/>
            <a:chOff x="3182762" y="1748565"/>
            <a:chExt cx="3231940" cy="461665"/>
          </a:xfrm>
        </p:grpSpPr>
        <p:sp>
          <p:nvSpPr>
            <p:cNvPr id="190" name="Flowchart: Off-page Connector 18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3891832" y="1748565"/>
              <a:ext cx="25228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3. Proposal - </a:t>
              </a:r>
              <a:r>
                <a:rPr lang="ja-JP" altLang="en-US" sz="2400" b="1" dirty="0"/>
                <a:t>提案 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3103575" y="4335998"/>
            <a:ext cx="6524893" cy="461665"/>
            <a:chOff x="3182762" y="1748565"/>
            <a:chExt cx="6524893" cy="461665"/>
          </a:xfrm>
        </p:grpSpPr>
        <p:sp>
          <p:nvSpPr>
            <p:cNvPr id="193" name="Flowchart: Off-page Connector 19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3891832" y="1748565"/>
              <a:ext cx="5815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4. Benefit From Project - </a:t>
              </a:r>
              <a:r>
                <a:rPr lang="ja-JP" altLang="en-US" sz="2400" b="1" dirty="0"/>
                <a:t>プロジェクト便益</a:t>
              </a:r>
            </a:p>
          </p:txBody>
        </p:sp>
      </p:grpSp>
      <p:pic>
        <p:nvPicPr>
          <p:cNvPr id="79" name="Picture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698" y="2602706"/>
            <a:ext cx="1440799" cy="1080599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040" y="3797165"/>
            <a:ext cx="2330400" cy="1749032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87" name="Rectangle 8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7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>
            <a:off x="12204699" y="5626100"/>
            <a:ext cx="2730500" cy="927100"/>
            <a:chOff x="12192000" y="5626100"/>
            <a:chExt cx="2730500" cy="927100"/>
          </a:xfrm>
        </p:grpSpPr>
        <p:sp>
          <p:nvSpPr>
            <p:cNvPr id="89" name="Rectangle 88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2731698" y="5994169"/>
              <a:ext cx="1733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Võ Tôn Phúc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5060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36083"/>
            <a:ext cx="11707130" cy="320040"/>
            <a:chOff x="-122664" y="6858000"/>
            <a:chExt cx="11707130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0281" y="916566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3112421" y="2996087"/>
            <a:ext cx="3828835" cy="461665"/>
            <a:chOff x="3182762" y="1748565"/>
            <a:chExt cx="3828835" cy="461665"/>
          </a:xfrm>
          <a:solidFill>
            <a:schemeClr val="bg1">
              <a:alpha val="0"/>
            </a:schemeClr>
          </a:solidFill>
        </p:grpSpPr>
        <p:sp>
          <p:nvSpPr>
            <p:cNvPr id="187" name="Flowchart: Off-page Connector 18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アイデア 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3112420" y="3663497"/>
            <a:ext cx="3231940" cy="461665"/>
            <a:chOff x="3182762" y="1748565"/>
            <a:chExt cx="3231940" cy="461665"/>
          </a:xfrm>
          <a:solidFill>
            <a:schemeClr val="bg1">
              <a:alpha val="0"/>
            </a:schemeClr>
          </a:solidFill>
        </p:grpSpPr>
        <p:sp>
          <p:nvSpPr>
            <p:cNvPr id="190" name="Flowchart: Off-page Connector 18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3891832" y="1748565"/>
              <a:ext cx="252287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3. Proposal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提案 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3103575" y="4335998"/>
            <a:ext cx="6524893" cy="461665"/>
            <a:chOff x="3182762" y="1748565"/>
            <a:chExt cx="6524893" cy="461665"/>
          </a:xfrm>
          <a:solidFill>
            <a:schemeClr val="bg1">
              <a:alpha val="0"/>
            </a:schemeClr>
          </a:solidFill>
        </p:grpSpPr>
        <p:sp>
          <p:nvSpPr>
            <p:cNvPr id="193" name="Flowchart: Off-page Connector 19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3891832" y="1748565"/>
              <a:ext cx="5815823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4. Benefit From Project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プロジェクト便益</a:t>
              </a:r>
            </a:p>
          </p:txBody>
        </p:sp>
      </p:grp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862" y="2602706"/>
            <a:ext cx="1440799" cy="10805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70" y="3797165"/>
            <a:ext cx="2330400" cy="1749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03" y="3801091"/>
            <a:ext cx="1561663" cy="1171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37" y="1931656"/>
            <a:ext cx="2377568" cy="1783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7" name="TextBox 86"/>
          <p:cNvSpPr txBox="1"/>
          <p:nvPr/>
        </p:nvSpPr>
        <p:spPr>
          <a:xfrm>
            <a:off x="5574923" y="1834300"/>
            <a:ext cx="605114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Nowadays, Volunteering has been expanding in many countries in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But the recent volunteering has revealed some limitations: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 communication of the events, coordinating the activities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Publicize and expand/extent the platforms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Mentioning/commending individuals who have contributed/devoted for volunteering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>
            <a:off x="-24215" y="1556209"/>
            <a:ext cx="3828835" cy="461665"/>
            <a:chOff x="3182762" y="1748565"/>
            <a:chExt cx="3828835" cy="461665"/>
          </a:xfrm>
        </p:grpSpPr>
        <p:sp>
          <p:nvSpPr>
            <p:cNvPr id="89" name="Flowchart: Off-page Connector 8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アイデア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7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7561" y="1902317"/>
            <a:ext cx="1578045" cy="53131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1283" y="2547716"/>
            <a:ext cx="4269254" cy="3768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4" name="Group 33"/>
          <p:cNvGrpSpPr/>
          <p:nvPr/>
        </p:nvGrpSpPr>
        <p:grpSpPr>
          <a:xfrm>
            <a:off x="12123261" y="1784620"/>
            <a:ext cx="3034706" cy="900290"/>
            <a:chOff x="559911" y="1784620"/>
            <a:chExt cx="3034706" cy="90029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442" y="1784620"/>
              <a:ext cx="2393175" cy="90029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11" y="1940047"/>
              <a:ext cx="903843" cy="511609"/>
            </a:xfrm>
            <a:prstGeom prst="rect">
              <a:avLst/>
            </a:prstGeom>
          </p:spPr>
        </p:pic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666" y="2728493"/>
            <a:ext cx="4282126" cy="3574336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060002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49335"/>
            <a:ext cx="11707130" cy="320040"/>
            <a:chOff x="-122664" y="6858000"/>
            <a:chExt cx="11707130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8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0281" y="916566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-24215" y="1556209"/>
            <a:ext cx="3828835" cy="461665"/>
            <a:chOff x="3182762" y="1748565"/>
            <a:chExt cx="3828835" cy="461665"/>
          </a:xfrm>
        </p:grpSpPr>
        <p:sp>
          <p:nvSpPr>
            <p:cNvPr id="89" name="Flowchart: Off-page Connector 8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アイデア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8789" y="1354114"/>
            <a:ext cx="2312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Literature review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89" y="1902317"/>
            <a:ext cx="1578045" cy="531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" y="2547716"/>
            <a:ext cx="4269254" cy="3768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Rectangle 1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770211" y="1784620"/>
            <a:ext cx="3034706" cy="900290"/>
            <a:chOff x="559911" y="1784620"/>
            <a:chExt cx="3034706" cy="90029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442" y="1784620"/>
              <a:ext cx="2393175" cy="90029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11" y="1940047"/>
              <a:ext cx="903843" cy="511609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616" y="2728493"/>
            <a:ext cx="4282126" cy="3574336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331" y="2602706"/>
            <a:ext cx="1440799" cy="1080599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626" y="3797165"/>
            <a:ext cx="2330400" cy="1749032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4747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6982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4088968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49335"/>
            <a:ext cx="11698421" cy="320040"/>
            <a:chOff x="-122664" y="6858000"/>
            <a:chExt cx="11698421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9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0281" y="131345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172" y="2602706"/>
            <a:ext cx="1440799" cy="1080599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038" y="3797165"/>
            <a:ext cx="2330400" cy="1749032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44622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8115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87" name="TextBox 86"/>
          <p:cNvSpPr txBox="1"/>
          <p:nvPr/>
        </p:nvSpPr>
        <p:spPr>
          <a:xfrm>
            <a:off x="6565917" y="1834300"/>
            <a:ext cx="506015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Nowadays, Volunteering has been expanding in many countries in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But the recent volunteering has revealed some limitations: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The communication of the events, coordinating the activities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Publicize and expand/extent the platforms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Mentioning/commending individuals who have contributed/devoted for volunteering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-24215" y="904838"/>
            <a:ext cx="3828835" cy="461665"/>
            <a:chOff x="3182762" y="1748565"/>
            <a:chExt cx="3828835" cy="461665"/>
          </a:xfrm>
        </p:grpSpPr>
        <p:sp>
          <p:nvSpPr>
            <p:cNvPr id="32" name="Flowchart: Off-page Connector 3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2. The Idea - </a:t>
              </a:r>
              <a:r>
                <a:rPr lang="ja-JP" altLang="en-US" sz="2400" b="1" dirty="0"/>
                <a:t>アイデア 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51064" y="2549088"/>
            <a:ext cx="551203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Build a volunteer social network call by “</a:t>
            </a:r>
            <a:r>
              <a:rPr lang="en-US" sz="2000" dirty="0" err="1"/>
              <a:t>iVolunteer</a:t>
            </a:r>
            <a:r>
              <a:rPr lang="en-US" sz="2000" dirty="0"/>
              <a:t>” allow: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volunteer and organization which joining in volunteer activities connect with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Launching the volunteer project or joining other volunteer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642" y="1910514"/>
            <a:ext cx="4416955" cy="3647028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-10282" y="1527911"/>
            <a:ext cx="3231940" cy="461665"/>
            <a:chOff x="3182762" y="1748565"/>
            <a:chExt cx="3231940" cy="461665"/>
          </a:xfrm>
          <a:solidFill>
            <a:schemeClr val="bg1">
              <a:alpha val="0"/>
            </a:schemeClr>
          </a:solidFill>
        </p:grpSpPr>
        <p:sp>
          <p:nvSpPr>
            <p:cNvPr id="37" name="Flowchart: Off-page Connector 3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1832" y="1748565"/>
              <a:ext cx="252287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3. Proposal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提案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8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-5560788" y="1461257"/>
            <a:ext cx="850392" cy="846023"/>
            <a:chOff x="1001486" y="1465943"/>
            <a:chExt cx="597928" cy="653143"/>
          </a:xfrm>
        </p:grpSpPr>
        <p:sp>
          <p:nvSpPr>
            <p:cNvPr id="29" name="Rectangle 28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-5560788" y="2473489"/>
            <a:ext cx="850392" cy="850391"/>
            <a:chOff x="1001486" y="1465943"/>
            <a:chExt cx="653143" cy="653143"/>
          </a:xfrm>
        </p:grpSpPr>
        <p:sp>
          <p:nvSpPr>
            <p:cNvPr id="35" name="Rectangle 34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-5560788" y="3450838"/>
            <a:ext cx="850392" cy="850392"/>
            <a:chOff x="1001486" y="1465943"/>
            <a:chExt cx="653143" cy="653143"/>
          </a:xfrm>
        </p:grpSpPr>
        <p:sp>
          <p:nvSpPr>
            <p:cNvPr id="43" name="Rectangle 4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5550829" y="4428188"/>
            <a:ext cx="837774" cy="850393"/>
            <a:chOff x="1001486" y="1465943"/>
            <a:chExt cx="653143" cy="653143"/>
          </a:xfrm>
        </p:grpSpPr>
        <p:sp>
          <p:nvSpPr>
            <p:cNvPr id="46" name="Rectangle 4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-4718952" y="1461257"/>
            <a:ext cx="4663440" cy="846023"/>
            <a:chOff x="1277262" y="1756227"/>
            <a:chExt cx="4663440" cy="846023"/>
          </a:xfrm>
        </p:grpSpPr>
        <p:sp>
          <p:nvSpPr>
            <p:cNvPr id="49" name="Rectangle 48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-4718952" y="2473491"/>
            <a:ext cx="4663440" cy="850392"/>
            <a:chOff x="1277262" y="2768461"/>
            <a:chExt cx="4663440" cy="850392"/>
          </a:xfrm>
        </p:grpSpPr>
        <p:sp>
          <p:nvSpPr>
            <p:cNvPr id="53" name="Rectangle 52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3170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-4718952" y="3450838"/>
            <a:ext cx="4663440" cy="850392"/>
            <a:chOff x="1277262" y="3745808"/>
            <a:chExt cx="4663440" cy="850392"/>
          </a:xfrm>
        </p:grpSpPr>
        <p:sp>
          <p:nvSpPr>
            <p:cNvPr id="57" name="Rectangle 56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-4710653" y="4428185"/>
            <a:ext cx="4663440" cy="850392"/>
            <a:chOff x="1277262" y="4723155"/>
            <a:chExt cx="4663440" cy="850392"/>
          </a:xfrm>
        </p:grpSpPr>
        <p:sp>
          <p:nvSpPr>
            <p:cNvPr id="61" name="Rectangle 60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6906222" y="1466946"/>
            <a:ext cx="850392" cy="850391"/>
            <a:chOff x="1001486" y="1465943"/>
            <a:chExt cx="653143" cy="653143"/>
          </a:xfrm>
        </p:grpSpPr>
        <p:sp>
          <p:nvSpPr>
            <p:cNvPr id="65" name="Rectangle 64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II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6909155" y="2469854"/>
            <a:ext cx="850392" cy="850393"/>
            <a:chOff x="1001486" y="1465943"/>
            <a:chExt cx="653143" cy="653143"/>
          </a:xfrm>
        </p:grpSpPr>
        <p:sp>
          <p:nvSpPr>
            <p:cNvPr id="68" name="Rectangle 6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6912685" y="3443556"/>
            <a:ext cx="850392" cy="850391"/>
            <a:chOff x="1001486" y="1465943"/>
            <a:chExt cx="653143" cy="653143"/>
          </a:xfrm>
        </p:grpSpPr>
        <p:sp>
          <p:nvSpPr>
            <p:cNvPr id="71" name="Rectangle 7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6910285" y="4428184"/>
            <a:ext cx="850392" cy="850392"/>
            <a:chOff x="1001485" y="1465942"/>
            <a:chExt cx="753732" cy="690824"/>
          </a:xfrm>
        </p:grpSpPr>
        <p:sp>
          <p:nvSpPr>
            <p:cNvPr id="74" name="Rectangle 73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2240629" y="1466019"/>
            <a:ext cx="4663440" cy="850392"/>
            <a:chOff x="6224140" y="1756226"/>
            <a:chExt cx="4663440" cy="850392"/>
          </a:xfrm>
        </p:grpSpPr>
        <p:sp>
          <p:nvSpPr>
            <p:cNvPr id="77" name="Rectangle 76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Project Management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254235" y="2469851"/>
            <a:ext cx="4663440" cy="850392"/>
            <a:chOff x="6229445" y="2764821"/>
            <a:chExt cx="4663440" cy="850392"/>
          </a:xfrm>
        </p:grpSpPr>
        <p:sp>
          <p:nvSpPr>
            <p:cNvPr id="81" name="Rectangle 80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8054542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2257296" y="3443558"/>
            <a:ext cx="4663440" cy="850392"/>
            <a:chOff x="6222982" y="3738528"/>
            <a:chExt cx="4663440" cy="850392"/>
          </a:xfrm>
        </p:grpSpPr>
        <p:sp>
          <p:nvSpPr>
            <p:cNvPr id="90" name="Rectangle 89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2257297" y="4428185"/>
            <a:ext cx="4663440" cy="850392"/>
            <a:chOff x="6222982" y="4723155"/>
            <a:chExt cx="4663440" cy="850392"/>
          </a:xfrm>
        </p:grpSpPr>
        <p:sp>
          <p:nvSpPr>
            <p:cNvPr id="94" name="Rectangle 93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2225563" y="5626100"/>
            <a:ext cx="2730500" cy="927100"/>
            <a:chOff x="12192000" y="5626100"/>
            <a:chExt cx="2730500" cy="927100"/>
          </a:xfrm>
        </p:grpSpPr>
        <p:sp>
          <p:nvSpPr>
            <p:cNvPr id="98" name="Rectangle 97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366901" y="5994169"/>
              <a:ext cx="24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Minh </a:t>
              </a:r>
              <a:r>
                <a:rPr lang="en-US" sz="2400" b="1" dirty="0" err="1">
                  <a:solidFill>
                    <a:schemeClr val="bg1"/>
                  </a:solidFill>
                </a:rPr>
                <a:t>Đức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9934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3170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2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848319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12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2192000" y="865358"/>
            <a:ext cx="8676957" cy="461665"/>
            <a:chOff x="3182762" y="1748565"/>
            <a:chExt cx="8676957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796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 Software Process Model - </a:t>
              </a:r>
              <a:r>
                <a:rPr lang="ja-JP" altLang="en-US" sz="2400" b="1" dirty="0"/>
                <a:t>ソフトウェアプロセスモデル </a:t>
              </a:r>
              <a:endParaRPr lang="en-US" sz="2400" b="1" dirty="0"/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9463313" y="5626100"/>
            <a:ext cx="2730500" cy="927100"/>
            <a:chOff x="12192000" y="5626100"/>
            <a:chExt cx="2730500" cy="927100"/>
          </a:xfrm>
        </p:grpSpPr>
        <p:sp>
          <p:nvSpPr>
            <p:cNvPr id="107" name="Rectangle 106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2366901" y="5994169"/>
              <a:ext cx="24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Minh </a:t>
              </a:r>
              <a:r>
                <a:rPr lang="en-US" sz="2400" b="1" dirty="0" err="1">
                  <a:solidFill>
                    <a:schemeClr val="bg1"/>
                  </a:solidFill>
                </a:rPr>
                <a:t>Đức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2907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13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1917" y="865358"/>
            <a:ext cx="8676957" cy="461665"/>
            <a:chOff x="3182762" y="1748565"/>
            <a:chExt cx="8676957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796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Software Process Model - </a:t>
              </a:r>
              <a:r>
                <a:rPr lang="ja-JP" altLang="en-US" sz="2400" b="1" dirty="0"/>
                <a:t>ソフトウェアプロセスモデル </a:t>
              </a:r>
              <a:endParaRPr lang="en-US" sz="2400" b="1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2205130" y="865358"/>
            <a:ext cx="6568174" cy="461665"/>
            <a:chOff x="3182762" y="1748565"/>
            <a:chExt cx="656817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3891832" y="1748565"/>
              <a:ext cx="5859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Project Organization -</a:t>
              </a:r>
              <a:r>
                <a:rPr lang="ja-JP" altLang="en-US" sz="2400" b="1" dirty="0"/>
                <a:t>プロジェクト組織</a:t>
              </a:r>
              <a:endParaRPr lang="en-US" sz="2400" b="1" dirty="0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163" name="Rectangle 162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-5529315" y="2473490"/>
            <a:ext cx="850392" cy="893140"/>
            <a:chOff x="1001486" y="1465943"/>
            <a:chExt cx="653143" cy="685976"/>
          </a:xfrm>
        </p:grpSpPr>
        <p:sp>
          <p:nvSpPr>
            <p:cNvPr id="166" name="Rectangle 16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123325" y="1567144"/>
              <a:ext cx="511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169" name="Rectangle 16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172" name="Rectangle 17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175" name="Rectangle 174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Introduction</a:t>
              </a:r>
              <a:endParaRPr lang="en-US" sz="22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179" name="Rectangle 178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183" name="Rectangle 182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87" name="Rectangle 186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0" name="Picture 1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grpSp>
        <p:nvGrpSpPr>
          <p:cNvPr id="192" name="Group 191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193" name="Rectangle 19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96" name="Rectangle 19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99" name="Rectangle 19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202" name="Rectangle 2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205" name="Rectangle 204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209" name="Rectangle 208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213" name="Rectangle 212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217" name="Rectangle 21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8" name="Rectangle 7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85" name="Rectangle 84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2366901" y="5994169"/>
              <a:ext cx="24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Minh </a:t>
              </a:r>
              <a:r>
                <a:rPr lang="en-US" sz="2400" b="1" dirty="0" err="1">
                  <a:solidFill>
                    <a:schemeClr val="bg1"/>
                  </a:solidFill>
                </a:rPr>
                <a:t>Đức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88" name="Picture 87" descr="C:\Users\Chien-Thang\Google Drive\Capstone Project Documents\Documents\Reports\Images\Iterative and Incremental Software Process Model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270" y="2077532"/>
            <a:ext cx="4761865" cy="34594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782013" y="5694918"/>
            <a:ext cx="2550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Iterative and Incremental</a:t>
            </a:r>
          </a:p>
        </p:txBody>
      </p:sp>
    </p:spTree>
    <p:extLst>
      <p:ext uri="{BB962C8B-B14F-4D97-AF65-F5344CB8AC3E}">
        <p14:creationId xmlns:p14="http://schemas.microsoft.com/office/powerpoint/2010/main" val="309718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14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1917" y="865358"/>
            <a:ext cx="8676957" cy="461665"/>
            <a:chOff x="3182762" y="1748565"/>
            <a:chExt cx="8676957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796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Software Process Model - </a:t>
              </a:r>
              <a:r>
                <a:rPr lang="ja-JP" altLang="en-US" sz="2400" b="1" dirty="0"/>
                <a:t>ソフトウェアプロセスモデル </a:t>
              </a:r>
              <a:endParaRPr lang="en-US" sz="2400" b="1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2205130" y="865358"/>
            <a:ext cx="6568174" cy="461665"/>
            <a:chOff x="3182762" y="1748565"/>
            <a:chExt cx="656817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3891832" y="1748565"/>
              <a:ext cx="5859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Project Organization -</a:t>
              </a:r>
              <a:r>
                <a:rPr lang="ja-JP" altLang="en-US" sz="2400" b="1" dirty="0"/>
                <a:t>プロジェクト組織</a:t>
              </a:r>
              <a:endParaRPr lang="en-US" sz="2400" b="1" dirty="0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163" name="Rectangle 162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-5529315" y="2473490"/>
            <a:ext cx="850392" cy="893140"/>
            <a:chOff x="1001486" y="1465943"/>
            <a:chExt cx="653143" cy="685976"/>
          </a:xfrm>
        </p:grpSpPr>
        <p:sp>
          <p:nvSpPr>
            <p:cNvPr id="166" name="Rectangle 16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123325" y="1567144"/>
              <a:ext cx="511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169" name="Rectangle 16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172" name="Rectangle 17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175" name="Rectangle 174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Introduction</a:t>
              </a:r>
              <a:endParaRPr lang="en-US" sz="22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179" name="Rectangle 178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183" name="Rectangle 182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87" name="Rectangle 186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0" name="Picture 1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grpSp>
        <p:nvGrpSpPr>
          <p:cNvPr id="192" name="Group 191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193" name="Rectangle 19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96" name="Rectangle 19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99" name="Rectangle 19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202" name="Rectangle 2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205" name="Rectangle 204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209" name="Rectangle 208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213" name="Rectangle 212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217" name="Rectangle 21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8" name="Rectangle 7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85" name="Rectangle 84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2366901" y="5994169"/>
              <a:ext cx="24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Minh </a:t>
              </a:r>
              <a:r>
                <a:rPr lang="en-US" sz="2400" b="1" dirty="0" err="1">
                  <a:solidFill>
                    <a:schemeClr val="bg1"/>
                  </a:solidFill>
                </a:rPr>
                <a:t>Đức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226330"/>
              </p:ext>
            </p:extLst>
          </p:nvPr>
        </p:nvGraphicFramePr>
        <p:xfrm>
          <a:off x="1389449" y="1597152"/>
          <a:ext cx="9385644" cy="463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8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7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42652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000" b="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Preparation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Determine</a:t>
                      </a: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scope, condition, limitation, project risk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Introduction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Report #1</a:t>
                      </a:r>
                      <a:endParaRPr lang="en-US" sz="2000" b="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366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Execution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Circle 1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Circle 2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Report #2,Report #3,Report #4, Report #5</a:t>
                      </a:r>
                      <a:endParaRPr lang="en-US" sz="2000" b="0" baseline="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394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Deployment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initial data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Deploy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server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deployment</a:t>
                      </a:r>
                      <a:endParaRPr lang="en-US" sz="2000" b="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5311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Termination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</a:t>
                      </a: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Report Document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Report #6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Capstone Project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Project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341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15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-19888" y="865358"/>
            <a:ext cx="6568174" cy="461665"/>
            <a:chOff x="3182762" y="1748565"/>
            <a:chExt cx="6568174" cy="461665"/>
          </a:xfrm>
        </p:grpSpPr>
        <p:sp>
          <p:nvSpPr>
            <p:cNvPr id="74" name="Flowchart: Off-page Connector 7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91832" y="1748565"/>
              <a:ext cx="5859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Project Organization -</a:t>
              </a:r>
              <a:r>
                <a:rPr lang="ja-JP" altLang="en-US" sz="2400" b="1" dirty="0"/>
                <a:t>プロジェクト組織</a:t>
              </a:r>
              <a:endParaRPr lang="en-US" sz="2400" b="1" dirty="0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12192000" y="865358"/>
            <a:ext cx="6022769" cy="461665"/>
            <a:chOff x="3182762" y="1748565"/>
            <a:chExt cx="6022769" cy="461665"/>
          </a:xfrm>
        </p:grpSpPr>
        <p:sp>
          <p:nvSpPr>
            <p:cNvPr id="226" name="Flowchart: Off-page Connector 2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891832" y="1748565"/>
              <a:ext cx="531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Project Schedule - </a:t>
              </a:r>
              <a:r>
                <a:rPr lang="ja-JP" altLang="en-US" sz="2400" b="1" dirty="0"/>
                <a:t>プロジェクト計画</a:t>
              </a:r>
              <a:endParaRPr lang="en-US" sz="24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-8491481" y="865358"/>
            <a:ext cx="8676957" cy="461665"/>
            <a:chOff x="3182762" y="1748565"/>
            <a:chExt cx="8676957" cy="461665"/>
          </a:xfrm>
        </p:grpSpPr>
        <p:sp>
          <p:nvSpPr>
            <p:cNvPr id="70" name="Flowchart: Off-page Connector 6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91832" y="1748565"/>
              <a:ext cx="796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Software Process Model - </a:t>
              </a:r>
              <a:r>
                <a:rPr lang="ja-JP" altLang="en-US" sz="2400" b="1" dirty="0"/>
                <a:t>ソフトウェアプロセスモデル </a:t>
              </a:r>
              <a:endParaRPr lang="en-US" sz="2400" b="1" dirty="0"/>
            </a:p>
          </p:txBody>
        </p:sp>
      </p:grpSp>
      <p:sp>
        <p:nvSpPr>
          <p:cNvPr id="72" name="Rectangle 7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6" name="Group 75"/>
          <p:cNvGrpSpPr/>
          <p:nvPr/>
        </p:nvGrpSpPr>
        <p:grpSpPr>
          <a:xfrm>
            <a:off x="5124995" y="1668635"/>
            <a:ext cx="2120409" cy="901717"/>
            <a:chOff x="5124995" y="2078210"/>
            <a:chExt cx="2120409" cy="817226"/>
          </a:xfrm>
        </p:grpSpPr>
        <p:sp>
          <p:nvSpPr>
            <p:cNvPr id="77" name="Rounded Rectangle 76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442427" y="2109903"/>
              <a:ext cx="955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Bùi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</a:rPr>
                <a:t>Đình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Chiến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6040719" y="2605150"/>
              <a:ext cx="120468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Instructor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124995" y="2862140"/>
            <a:ext cx="2712498" cy="901717"/>
            <a:chOff x="5124995" y="2078210"/>
            <a:chExt cx="2712498" cy="817226"/>
          </a:xfrm>
        </p:grpSpPr>
        <p:sp>
          <p:nvSpPr>
            <p:cNvPr id="81" name="Rounded Rectangle 80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253626" y="2109903"/>
              <a:ext cx="1333314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Minh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Đức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6050241" y="2605150"/>
              <a:ext cx="178725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Project Manager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400103" y="4091235"/>
            <a:ext cx="2685505" cy="901717"/>
            <a:chOff x="5124995" y="2078210"/>
            <a:chExt cx="2685505" cy="817226"/>
          </a:xfrm>
        </p:grpSpPr>
        <p:sp>
          <p:nvSpPr>
            <p:cNvPr id="85" name="Rounded Rectangle 84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279274" y="2109903"/>
              <a:ext cx="1282018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</a:t>
              </a:r>
              <a:r>
                <a:rPr lang="en-US" sz="1600" b="1" dirty="0" err="1">
                  <a:solidFill>
                    <a:schemeClr val="bg1"/>
                  </a:solidFill>
                </a:rPr>
                <a:t>Thạc</a:t>
              </a:r>
              <a:endParaRPr lang="en-US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Sơn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6074048" y="2605150"/>
              <a:ext cx="173645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Technical Leader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535681" y="4088105"/>
            <a:ext cx="2511578" cy="901717"/>
            <a:chOff x="5124995" y="2078210"/>
            <a:chExt cx="2511578" cy="817226"/>
          </a:xfrm>
        </p:grpSpPr>
        <p:sp>
          <p:nvSpPr>
            <p:cNvPr id="89" name="Rounded Rectangle 88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541014" y="2109903"/>
              <a:ext cx="758541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Võ Tôn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Phúc</a:t>
              </a: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6088336" y="2605150"/>
              <a:ext cx="1548237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Design Leader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6726280" y="4084407"/>
            <a:ext cx="2495005" cy="901717"/>
            <a:chOff x="5124995" y="2078210"/>
            <a:chExt cx="2495005" cy="817226"/>
          </a:xfrm>
        </p:grpSpPr>
        <p:sp>
          <p:nvSpPr>
            <p:cNvPr id="93" name="Rounded Rectangle 92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376771" y="2109903"/>
              <a:ext cx="1087029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Phạm Văn 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Trọng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5883548" y="2605150"/>
              <a:ext cx="173645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Test Leader/ QA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65207" y="5292400"/>
            <a:ext cx="1969228" cy="901717"/>
            <a:chOff x="5124995" y="2078210"/>
            <a:chExt cx="1969228" cy="817226"/>
          </a:xfrm>
        </p:grpSpPr>
        <p:sp>
          <p:nvSpPr>
            <p:cNvPr id="97" name="Rounded Rectangle 96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253627" y="2109903"/>
              <a:ext cx="1333314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Minh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Đức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5883548" y="2605150"/>
              <a:ext cx="121067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Developer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357074" y="5292400"/>
            <a:ext cx="1969228" cy="901717"/>
            <a:chOff x="5124995" y="2078210"/>
            <a:chExt cx="1969228" cy="817226"/>
          </a:xfrm>
        </p:grpSpPr>
        <p:sp>
          <p:nvSpPr>
            <p:cNvPr id="101" name="Rounded Rectangle 100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541014" y="2109903"/>
              <a:ext cx="758541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Võ Tôn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Phúc</a:t>
              </a: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5883548" y="2605150"/>
              <a:ext cx="121067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Developer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4504101" y="5292400"/>
            <a:ext cx="1969228" cy="901717"/>
            <a:chOff x="5124995" y="2078210"/>
            <a:chExt cx="1969228" cy="817226"/>
          </a:xfrm>
        </p:grpSpPr>
        <p:sp>
          <p:nvSpPr>
            <p:cNvPr id="106" name="Rounded Rectangle 105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317812" y="2109903"/>
              <a:ext cx="1204945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Văn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Tâm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5883548" y="2605150"/>
              <a:ext cx="121067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Developer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9535681" y="5289270"/>
            <a:ext cx="1924483" cy="901717"/>
            <a:chOff x="5124995" y="2078210"/>
            <a:chExt cx="1924483" cy="817226"/>
          </a:xfrm>
        </p:grpSpPr>
        <p:sp>
          <p:nvSpPr>
            <p:cNvPr id="110" name="Rounded Rectangle 109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317812" y="2109903"/>
              <a:ext cx="1204945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Văn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Tâm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5870486" y="2605150"/>
              <a:ext cx="117899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Designer</a:t>
              </a:r>
            </a:p>
          </p:txBody>
        </p:sp>
      </p:grpSp>
      <p:cxnSp>
        <p:nvCxnSpPr>
          <p:cNvPr id="113" name="Straight Connector 112"/>
          <p:cNvCxnSpPr>
            <a:stCxn id="77" idx="2"/>
            <a:endCxn id="81" idx="0"/>
          </p:cNvCxnSpPr>
          <p:nvPr/>
        </p:nvCxnSpPr>
        <p:spPr>
          <a:xfrm>
            <a:off x="5883548" y="2448303"/>
            <a:ext cx="0" cy="413837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81" idx="2"/>
          </p:cNvCxnSpPr>
          <p:nvPr/>
        </p:nvCxnSpPr>
        <p:spPr>
          <a:xfrm>
            <a:off x="5883548" y="3641808"/>
            <a:ext cx="0" cy="218992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85" idx="0"/>
          </p:cNvCxnSpPr>
          <p:nvPr/>
        </p:nvCxnSpPr>
        <p:spPr>
          <a:xfrm flipV="1">
            <a:off x="2158656" y="3860800"/>
            <a:ext cx="0" cy="230435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93" idx="0"/>
          </p:cNvCxnSpPr>
          <p:nvPr/>
        </p:nvCxnSpPr>
        <p:spPr>
          <a:xfrm flipV="1">
            <a:off x="7484833" y="3860800"/>
            <a:ext cx="0" cy="223607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89" idx="0"/>
          </p:cNvCxnSpPr>
          <p:nvPr/>
        </p:nvCxnSpPr>
        <p:spPr>
          <a:xfrm flipV="1">
            <a:off x="10294234" y="3860800"/>
            <a:ext cx="0" cy="227305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89" idx="2"/>
            <a:endCxn id="110" idx="0"/>
          </p:cNvCxnSpPr>
          <p:nvPr/>
        </p:nvCxnSpPr>
        <p:spPr>
          <a:xfrm>
            <a:off x="10294234" y="4867773"/>
            <a:ext cx="0" cy="421497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97" idx="0"/>
          </p:cNvCxnSpPr>
          <p:nvPr/>
        </p:nvCxnSpPr>
        <p:spPr>
          <a:xfrm flipV="1">
            <a:off x="1023760" y="5078237"/>
            <a:ext cx="0" cy="214163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1" idx="0"/>
          </p:cNvCxnSpPr>
          <p:nvPr/>
        </p:nvCxnSpPr>
        <p:spPr>
          <a:xfrm flipV="1">
            <a:off x="3115627" y="5078521"/>
            <a:ext cx="0" cy="213879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6" idx="0"/>
          </p:cNvCxnSpPr>
          <p:nvPr/>
        </p:nvCxnSpPr>
        <p:spPr>
          <a:xfrm flipV="1">
            <a:off x="5262654" y="5078237"/>
            <a:ext cx="0" cy="214163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2155031" y="3860800"/>
            <a:ext cx="3728518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5883548" y="3860800"/>
            <a:ext cx="1601285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7484833" y="3860800"/>
            <a:ext cx="2809401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85" idx="2"/>
          </p:cNvCxnSpPr>
          <p:nvPr/>
        </p:nvCxnSpPr>
        <p:spPr>
          <a:xfrm flipH="1">
            <a:off x="2155031" y="4870903"/>
            <a:ext cx="3625" cy="207334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155031" y="5078237"/>
            <a:ext cx="960596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115627" y="5078237"/>
            <a:ext cx="2147027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1023760" y="5078237"/>
            <a:ext cx="1131271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00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16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865358"/>
            <a:ext cx="6022769" cy="461665"/>
            <a:chOff x="3182762" y="1748565"/>
            <a:chExt cx="6022769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91832" y="1748565"/>
              <a:ext cx="531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Project Schedule - </a:t>
              </a:r>
              <a:r>
                <a:rPr lang="ja-JP" altLang="en-US" sz="2400" b="1" dirty="0"/>
                <a:t>プロジェクト計画</a:t>
              </a:r>
              <a:endParaRPr lang="en-US" sz="2400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0" y="865358"/>
            <a:ext cx="6448462" cy="461665"/>
            <a:chOff x="3182762" y="1748565"/>
            <a:chExt cx="6448462" cy="461665"/>
          </a:xfrm>
        </p:grpSpPr>
        <p:sp>
          <p:nvSpPr>
            <p:cNvPr id="18" name="Flowchart: Off-page Connector 1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91832" y="1748565"/>
              <a:ext cx="5739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Objectives &amp; deliverables -</a:t>
              </a:r>
              <a:r>
                <a:rPr lang="ja-JP" altLang="en-US" sz="2400" b="1" dirty="0"/>
                <a:t>目標と成果物</a:t>
              </a:r>
              <a:endParaRPr lang="en-US" sz="2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6568174" y="865358"/>
            <a:ext cx="6568174" cy="461665"/>
            <a:chOff x="3182762" y="1748565"/>
            <a:chExt cx="6568174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5859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Project Organization -</a:t>
              </a:r>
              <a:r>
                <a:rPr lang="ja-JP" altLang="en-US" sz="2400" b="1" dirty="0"/>
                <a:t>プロジェクト組織</a:t>
              </a:r>
              <a:endParaRPr lang="en-US" sz="2400" b="1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C:\Users\TamNV\AppData\Local\Temp\MPP\MPP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" t="943"/>
          <a:stretch/>
        </p:blipFill>
        <p:spPr bwMode="auto">
          <a:xfrm>
            <a:off x="517852" y="1543050"/>
            <a:ext cx="11088120" cy="4735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3516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-5204145" y="1064989"/>
            <a:ext cx="5194300" cy="517070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2192000" y="1064989"/>
            <a:ext cx="5194300" cy="517069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-5204145" y="2975655"/>
            <a:ext cx="5194300" cy="517070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12192000" y="2975655"/>
            <a:ext cx="5194300" cy="517070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-5204145" y="4853101"/>
            <a:ext cx="5194300" cy="517070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12192000" y="4853101"/>
            <a:ext cx="5194300" cy="517070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VOLUNTEER"/>
          <p:cNvSpPr txBox="1"/>
          <p:nvPr/>
        </p:nvSpPr>
        <p:spPr>
          <a:xfrm>
            <a:off x="237760" y="130112"/>
            <a:ext cx="18036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103" y="130112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1659" y="130112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6" name="Rectangle 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112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 advTm="200">
        <p159:morph option="byObject"/>
      </p:transition>
    </mc:Choice>
    <mc:Fallback>
      <p:transition advTm="2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17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-6010456" y="865358"/>
            <a:ext cx="6022769" cy="461665"/>
            <a:chOff x="3182762" y="1748565"/>
            <a:chExt cx="6022769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91832" y="1748565"/>
              <a:ext cx="531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Project Schedule - </a:t>
              </a:r>
              <a:r>
                <a:rPr lang="ja-JP" altLang="en-US" sz="2400" b="1" dirty="0"/>
                <a:t>プロジェクト計画</a:t>
              </a:r>
              <a:endParaRPr lang="en-US" sz="2400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-1" y="865358"/>
            <a:ext cx="6448462" cy="461665"/>
            <a:chOff x="3182762" y="1748565"/>
            <a:chExt cx="6448462" cy="461665"/>
          </a:xfrm>
        </p:grpSpPr>
        <p:sp>
          <p:nvSpPr>
            <p:cNvPr id="18" name="Flowchart: Off-page Connector 1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91832" y="1748565"/>
              <a:ext cx="5739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Objectives &amp; deliverables -</a:t>
              </a:r>
              <a:r>
                <a:rPr lang="ja-JP" altLang="en-US" sz="2400" b="1" dirty="0"/>
                <a:t>目標と成果物</a:t>
              </a:r>
              <a:endParaRPr lang="en-US" sz="2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192000" y="865358"/>
            <a:ext cx="8579879" cy="461665"/>
            <a:chOff x="3182762" y="1748565"/>
            <a:chExt cx="8579879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7870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Tools &amp; Infrastructure - </a:t>
              </a:r>
              <a:r>
                <a:rPr lang="ja-JP" altLang="en-US" sz="2400" b="1" dirty="0"/>
                <a:t>ツールと インフラストラクチャ</a:t>
              </a:r>
              <a:endParaRPr lang="en-US" sz="2400" b="1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19767"/>
              </p:ext>
            </p:extLst>
          </p:nvPr>
        </p:nvGraphicFramePr>
        <p:xfrm>
          <a:off x="1200678" y="1404234"/>
          <a:ext cx="9904624" cy="4887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7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5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0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9048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Committed Delivery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Description</a:t>
                      </a:r>
                      <a:r>
                        <a:rPr lang="en-US" sz="1100" baseline="0" dirty="0">
                          <a:latin typeface="+mn-lt"/>
                        </a:rPr>
                        <a:t> of Deliverable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Delivery</a:t>
                      </a:r>
                      <a:r>
                        <a:rPr lang="en-US" sz="1100" baseline="0" dirty="0">
                          <a:latin typeface="+mn-lt"/>
                        </a:rPr>
                        <a:t> Media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15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Initiation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Requirements agreed, Report reviewed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Q&amp;A Management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16-05-2016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Documentation reviewed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879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no.1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20-05-2016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563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Product developed &amp; tested and released to supervisor, documentation reviewed. 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no.2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03-06-2016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no.3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17-06-2016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no.4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05-08-2016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no.5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final</a:t>
                      </a:r>
                      <a:endParaRPr lang="en-US" sz="11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12-08-2016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17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 Coding and Unit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12-08-2016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Source code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Acceptance criteria: Product unit tested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Complete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12-08-2016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Documentation reviewed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9048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Termination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Project post-mortem is conducted, Project assets archived and released to supervisor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no.6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18-08-2016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all Final Documents and Source 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18-08-2016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Final Documents and Source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Copy to CD and 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7879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Represent 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19-08-2016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Completed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Project</a:t>
                      </a:r>
                      <a:r>
                        <a:rPr lang="en-US" sz="1100" baseline="0" dirty="0">
                          <a:latin typeface="+mn-lt"/>
                        </a:rPr>
                        <a:t> Complete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19-08-2016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Completed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530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18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-6366710" y="865358"/>
            <a:ext cx="6448462" cy="461665"/>
            <a:chOff x="3182762" y="1748565"/>
            <a:chExt cx="6448462" cy="461665"/>
          </a:xfrm>
        </p:grpSpPr>
        <p:sp>
          <p:nvSpPr>
            <p:cNvPr id="18" name="Flowchart: Off-page Connector 1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91832" y="1748565"/>
              <a:ext cx="5739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Objectives &amp; deliverables -</a:t>
              </a:r>
              <a:r>
                <a:rPr lang="ja-JP" altLang="en-US" sz="2400" b="1" dirty="0"/>
                <a:t>目標と成果物</a:t>
              </a:r>
              <a:endParaRPr lang="en-US" sz="2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0" y="865358"/>
            <a:ext cx="8579879" cy="461665"/>
            <a:chOff x="3182762" y="1748565"/>
            <a:chExt cx="8579879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7870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Tools &amp; Infrastructure - </a:t>
              </a:r>
              <a:r>
                <a:rPr lang="ja-JP" altLang="en-US" sz="2400" b="1" dirty="0"/>
                <a:t>ツールと インフラストラクチャ</a:t>
              </a:r>
              <a:endParaRPr lang="en-US" sz="24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2192000" y="867793"/>
            <a:ext cx="5373360" cy="461665"/>
            <a:chOff x="3182762" y="1748565"/>
            <a:chExt cx="5373360" cy="461665"/>
          </a:xfrm>
        </p:grpSpPr>
        <p:sp>
          <p:nvSpPr>
            <p:cNvPr id="24" name="Flowchart: Off-page Connector 2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91832" y="1748565"/>
              <a:ext cx="4664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6. Risks  management -</a:t>
              </a:r>
              <a:r>
                <a:rPr lang="ja-JP" altLang="en-US" sz="2400" b="1" dirty="0"/>
                <a:t>リスク管理</a:t>
              </a:r>
              <a:endParaRPr lang="en-US" sz="2400" b="1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42975" y="1533525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TOOLS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2975" y="2238375"/>
            <a:ext cx="3288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Tools for project management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2238375"/>
            <a:ext cx="23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Tools for developing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82" y="4358830"/>
            <a:ext cx="868680" cy="868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90" y="2676489"/>
            <a:ext cx="800976" cy="7863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121" y="2676489"/>
            <a:ext cx="786384" cy="7863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60" y="2683386"/>
            <a:ext cx="800975" cy="7863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5" y="2660404"/>
            <a:ext cx="914400" cy="914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84" y="2607708"/>
            <a:ext cx="839385" cy="867924"/>
          </a:xfrm>
          <a:prstGeom prst="rect">
            <a:avLst/>
          </a:prstGeom>
        </p:spPr>
      </p:pic>
      <p:pic>
        <p:nvPicPr>
          <p:cNvPr id="33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949" y="4416474"/>
            <a:ext cx="798996" cy="7863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4416474"/>
            <a:ext cx="786384" cy="78638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384" y="4416474"/>
            <a:ext cx="786384" cy="78638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26" y="2676489"/>
            <a:ext cx="786384" cy="7863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108" y="2633107"/>
            <a:ext cx="855166" cy="85516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997" y="2707390"/>
            <a:ext cx="786384" cy="78638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126" y="4441126"/>
            <a:ext cx="786384" cy="78638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073400" y="3579564"/>
            <a:ext cx="1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Microsoft Word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53828" y="3579564"/>
            <a:ext cx="1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Microsoft Excel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62833" y="3579564"/>
            <a:ext cx="1422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Microsoft PowerPoint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1546" y="3583361"/>
            <a:ext cx="1158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Microsoft Project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90735" y="5310245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Trello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28182" y="5306056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5" y="4371390"/>
            <a:ext cx="914400" cy="9144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38846" y="5306056"/>
            <a:ext cx="11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Microsoft Visio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61484" y="3574804"/>
            <a:ext cx="114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 Studio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560516" y="3583360"/>
            <a:ext cx="126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Google Chrome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370083" y="3583359"/>
            <a:ext cx="103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Sublime Text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426584" y="5306056"/>
            <a:ext cx="97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Brackets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10446" y="5302812"/>
            <a:ext cx="711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Astah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096522" y="5302812"/>
            <a:ext cx="119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Server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964798" y="3574804"/>
            <a:ext cx="115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Mongo </a:t>
            </a:r>
            <a:r>
              <a:rPr lang="en-US" dirty="0" err="1"/>
              <a:t>Robo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6134100" y="2238375"/>
            <a:ext cx="0" cy="3441202"/>
          </a:xfrm>
          <a:prstGeom prst="line">
            <a:avLst/>
          </a:prstGeom>
          <a:ln w="12700">
            <a:solidFill>
              <a:srgbClr val="049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368" y="4415725"/>
            <a:ext cx="961808" cy="78638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459850" y="5302812"/>
            <a:ext cx="89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Remine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8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02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19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-8530508" y="865358"/>
            <a:ext cx="8579879" cy="461665"/>
            <a:chOff x="3182762" y="1748565"/>
            <a:chExt cx="8579879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7870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Tools &amp; Infrastructure - </a:t>
              </a:r>
              <a:r>
                <a:rPr lang="ja-JP" altLang="en-US" sz="2400" b="1" dirty="0"/>
                <a:t>ツールと インフラストラクチャ</a:t>
              </a:r>
              <a:endParaRPr lang="en-US" sz="24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0" y="867793"/>
            <a:ext cx="5373360" cy="461665"/>
            <a:chOff x="3182762" y="1748565"/>
            <a:chExt cx="5373360" cy="461665"/>
          </a:xfrm>
        </p:grpSpPr>
        <p:sp>
          <p:nvSpPr>
            <p:cNvPr id="24" name="Flowchart: Off-page Connector 2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91832" y="1748565"/>
              <a:ext cx="4664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6. Risks  management -</a:t>
              </a:r>
              <a:r>
                <a:rPr lang="ja-JP" altLang="en-US" sz="2400" b="1" dirty="0"/>
                <a:t>リスク管理</a:t>
              </a:r>
              <a:endParaRPr lang="en-US" sz="240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219200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099436"/>
              </p:ext>
            </p:extLst>
          </p:nvPr>
        </p:nvGraphicFramePr>
        <p:xfrm>
          <a:off x="1483660" y="2608343"/>
          <a:ext cx="9224680" cy="2096614"/>
        </p:xfrm>
        <a:graphic>
          <a:graphicData uri="http://schemas.openxmlformats.org/drawingml/2006/table">
            <a:tbl>
              <a:tblPr firstRow="1" firstCol="1" bandRow="1">
                <a:solidFill>
                  <a:srgbClr val="049F88"/>
                </a:solidFill>
                <a:tableStyleId>{5C22544A-7EE6-4342-B048-85BDC9FD1C3A}</a:tableStyleId>
              </a:tblPr>
              <a:tblGrid>
                <a:gridCol w="427526">
                  <a:extLst>
                    <a:ext uri="{9D8B030D-6E8A-4147-A177-3AD203B41FA5}">
                      <a16:colId xmlns:a16="http://schemas.microsoft.com/office/drawing/2014/main" val="3202324511"/>
                    </a:ext>
                  </a:extLst>
                </a:gridCol>
                <a:gridCol w="1068814">
                  <a:extLst>
                    <a:ext uri="{9D8B030D-6E8A-4147-A177-3AD203B41FA5}">
                      <a16:colId xmlns:a16="http://schemas.microsoft.com/office/drawing/2014/main" val="1899409241"/>
                    </a:ext>
                  </a:extLst>
                </a:gridCol>
                <a:gridCol w="822162">
                  <a:extLst>
                    <a:ext uri="{9D8B030D-6E8A-4147-A177-3AD203B41FA5}">
                      <a16:colId xmlns:a16="http://schemas.microsoft.com/office/drawing/2014/main" val="1128695788"/>
                    </a:ext>
                  </a:extLst>
                </a:gridCol>
                <a:gridCol w="1315462">
                  <a:extLst>
                    <a:ext uri="{9D8B030D-6E8A-4147-A177-3AD203B41FA5}">
                      <a16:colId xmlns:a16="http://schemas.microsoft.com/office/drawing/2014/main" val="1352464118"/>
                    </a:ext>
                  </a:extLst>
                </a:gridCol>
                <a:gridCol w="1397679">
                  <a:extLst>
                    <a:ext uri="{9D8B030D-6E8A-4147-A177-3AD203B41FA5}">
                      <a16:colId xmlns:a16="http://schemas.microsoft.com/office/drawing/2014/main" val="2142149454"/>
                    </a:ext>
                  </a:extLst>
                </a:gridCol>
                <a:gridCol w="1562111">
                  <a:extLst>
                    <a:ext uri="{9D8B030D-6E8A-4147-A177-3AD203B41FA5}">
                      <a16:colId xmlns:a16="http://schemas.microsoft.com/office/drawing/2014/main" val="1589418743"/>
                    </a:ext>
                  </a:extLst>
                </a:gridCol>
                <a:gridCol w="1479895">
                  <a:extLst>
                    <a:ext uri="{9D8B030D-6E8A-4147-A177-3AD203B41FA5}">
                      <a16:colId xmlns:a16="http://schemas.microsoft.com/office/drawing/2014/main" val="409922670"/>
                    </a:ext>
                  </a:extLst>
                </a:gridCol>
                <a:gridCol w="1151031">
                  <a:extLst>
                    <a:ext uri="{9D8B030D-6E8A-4147-A177-3AD203B41FA5}">
                      <a16:colId xmlns:a16="http://schemas.microsoft.com/office/drawing/2014/main" val="1230071322"/>
                    </a:ext>
                  </a:extLst>
                </a:gridCol>
              </a:tblGrid>
              <a:tr h="41932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Risk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Category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Root Cause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Triggers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Avoidance plan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Contingency plan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Fallback plan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617953"/>
                  </a:ext>
                </a:extLst>
              </a:tr>
              <a:tr h="16772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Requirement change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Process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SRS does not meet user requirement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Customer change requirement or some of requirements can be developed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Carefully analyze user requirement, know exactly team potentials, review by PM or Supervisor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Team should have a meeting to analyze change and decide actions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Re-estimate and update project plan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Update requirement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494576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84542" y="4839286"/>
            <a:ext cx="332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リスク管理 </a:t>
            </a:r>
            <a:r>
              <a:rPr lang="en-US" altLang="ja-JP" dirty="0"/>
              <a:t>- </a:t>
            </a:r>
            <a:r>
              <a:rPr lang="en-US" dirty="0"/>
              <a:t>Risks  management</a:t>
            </a:r>
          </a:p>
        </p:txBody>
      </p:sp>
    </p:spTree>
    <p:extLst>
      <p:ext uri="{BB962C8B-B14F-4D97-AF65-F5344CB8AC3E}">
        <p14:creationId xmlns:p14="http://schemas.microsoft.com/office/powerpoint/2010/main" val="2678713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20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-5361047" y="867793"/>
            <a:ext cx="5373360" cy="461665"/>
            <a:chOff x="3182762" y="1748565"/>
            <a:chExt cx="5373360" cy="461665"/>
          </a:xfrm>
        </p:grpSpPr>
        <p:sp>
          <p:nvSpPr>
            <p:cNvPr id="24" name="Flowchart: Off-page Connector 2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91832" y="1748565"/>
              <a:ext cx="4664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6. Risks  management -</a:t>
              </a:r>
              <a:r>
                <a:rPr lang="ja-JP" altLang="en-US" sz="2400" b="1" dirty="0"/>
                <a:t>リスク管理</a:t>
              </a:r>
              <a:endParaRPr lang="en-US" sz="240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22470" y="1528366"/>
            <a:ext cx="4764630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Final: </a:t>
            </a:r>
            <a:r>
              <a:rPr lang="en-US" dirty="0"/>
              <a:t>Store sent and delivered documents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References: </a:t>
            </a:r>
            <a:r>
              <a:rPr lang="en-US" dirty="0"/>
              <a:t>Store reference documents. For example: templates, technologies document…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WIP: </a:t>
            </a:r>
            <a:r>
              <a:rPr lang="en-US" dirty="0"/>
              <a:t>Store documents in progress developing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Plan: </a:t>
            </a:r>
            <a:r>
              <a:rPr lang="en-US" dirty="0"/>
              <a:t>Plan of capstone project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Source: </a:t>
            </a:r>
            <a:r>
              <a:rPr lang="en-US" dirty="0"/>
              <a:t>Store source code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User: </a:t>
            </a:r>
            <a:r>
              <a:rPr lang="en-US" dirty="0"/>
              <a:t>Working Folder of Member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Document: </a:t>
            </a:r>
            <a:r>
              <a:rPr lang="en-US" dirty="0"/>
              <a:t>Store whole documents in progress developing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Record: </a:t>
            </a:r>
            <a:r>
              <a:rPr lang="en-US" dirty="0"/>
              <a:t>Store documents like Meeting Minutes, Q &amp; A Management…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29" y="1657787"/>
            <a:ext cx="2695951" cy="3486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20829" y="5441660"/>
            <a:ext cx="265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Folder structure of project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175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21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11439" y="4421951"/>
            <a:ext cx="2101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Naming conventions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96215" y="1762232"/>
            <a:ext cx="5781478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Rule: </a:t>
            </a:r>
          </a:p>
          <a:p>
            <a:r>
              <a:rPr lang="en-US" dirty="0" err="1"/>
              <a:t>ProjectCode_Document’s</a:t>
            </a:r>
            <a:r>
              <a:rPr lang="en-US" dirty="0"/>
              <a:t> </a:t>
            </a:r>
            <a:r>
              <a:rPr lang="en-US" dirty="0" err="1"/>
              <a:t>name_v</a:t>
            </a:r>
            <a:r>
              <a:rPr lang="en-US" dirty="0"/>
              <a:t>&lt;</a:t>
            </a:r>
            <a:r>
              <a:rPr lang="en-US" dirty="0" err="1"/>
              <a:t>x.x</a:t>
            </a:r>
            <a:r>
              <a:rPr lang="en-US" dirty="0"/>
              <a:t>&gt;_language</a:t>
            </a:r>
          </a:p>
          <a:p>
            <a:endParaRPr lang="en-US" dirty="0"/>
          </a:p>
          <a:p>
            <a:pPr marL="57150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 err="1"/>
              <a:t>ProjectCode</a:t>
            </a:r>
            <a:r>
              <a:rPr lang="en-US" b="1" dirty="0"/>
              <a:t>: </a:t>
            </a:r>
            <a:r>
              <a:rPr lang="en-US" dirty="0"/>
              <a:t>IVSN</a:t>
            </a:r>
          </a:p>
          <a:p>
            <a:pPr marL="57150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Document’s name: </a:t>
            </a:r>
            <a:r>
              <a:rPr lang="en-US" dirty="0"/>
              <a:t>Architecture Design, Class Design…</a:t>
            </a:r>
          </a:p>
          <a:p>
            <a:pPr marL="57150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v&lt;</a:t>
            </a:r>
            <a:r>
              <a:rPr lang="en-US" b="1" dirty="0" err="1"/>
              <a:t>x.x</a:t>
            </a:r>
            <a:r>
              <a:rPr lang="en-US" b="1" dirty="0"/>
              <a:t>&gt;: </a:t>
            </a:r>
            <a:r>
              <a:rPr lang="en-US" dirty="0"/>
              <a:t>document’s version. For example: v1.0, v1.1,…</a:t>
            </a:r>
          </a:p>
          <a:p>
            <a:pPr marL="57150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Language: </a:t>
            </a: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EN: English</a:t>
            </a: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JP: Japanese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7" y="2601555"/>
            <a:ext cx="5792008" cy="169568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57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22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4673082" y="1584646"/>
            <a:ext cx="2161895" cy="1165860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Member develops&amp; modified documents in User folder and then moves it to WIP/Document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946499" y="2802985"/>
            <a:ext cx="2239870" cy="1234440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Member moves documents from WIP/Document to his/her User folder to work on the change, if any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73081" y="3579438"/>
            <a:ext cx="2161895" cy="811166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Reviewer reviews the doc in WIP/Document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766810" y="2551159"/>
            <a:ext cx="2343150" cy="843186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Member moves documents from WIP to his/her User folder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673081" y="5130367"/>
            <a:ext cx="2161895" cy="845820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documents are released and baselined in WIP/Document</a:t>
            </a:r>
          </a:p>
        </p:txBody>
      </p:sp>
      <p:cxnSp>
        <p:nvCxnSpPr>
          <p:cNvPr id="19" name="Straight Arrow Connector 18"/>
          <p:cNvCxnSpPr>
            <a:stCxn id="4" idx="2"/>
            <a:endCxn id="10" idx="0"/>
          </p:cNvCxnSpPr>
          <p:nvPr/>
        </p:nvCxnSpPr>
        <p:spPr>
          <a:xfrm flipH="1">
            <a:off x="5754029" y="2750506"/>
            <a:ext cx="1" cy="828932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2"/>
            <a:endCxn id="17" idx="0"/>
          </p:cNvCxnSpPr>
          <p:nvPr/>
        </p:nvCxnSpPr>
        <p:spPr>
          <a:xfrm>
            <a:off x="5754029" y="4390604"/>
            <a:ext cx="0" cy="73976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7" idx="1"/>
            <a:endCxn id="6" idx="2"/>
          </p:cNvCxnSpPr>
          <p:nvPr/>
        </p:nvCxnSpPr>
        <p:spPr>
          <a:xfrm rot="10800000">
            <a:off x="2066435" y="4037425"/>
            <a:ext cx="2606647" cy="1515852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6" idx="0"/>
            <a:endCxn id="4" idx="1"/>
          </p:cNvCxnSpPr>
          <p:nvPr/>
        </p:nvCxnSpPr>
        <p:spPr>
          <a:xfrm rot="5400000" flipH="1" flipV="1">
            <a:off x="3052054" y="1181957"/>
            <a:ext cx="635409" cy="2606648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0" idx="3"/>
            <a:endCxn id="16" idx="2"/>
          </p:cNvCxnSpPr>
          <p:nvPr/>
        </p:nvCxnSpPr>
        <p:spPr>
          <a:xfrm flipV="1">
            <a:off x="6834976" y="3394345"/>
            <a:ext cx="3103409" cy="590676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387280" y="2960673"/>
            <a:ext cx="7087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Review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960243" y="3830574"/>
            <a:ext cx="72289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294687" y="4549315"/>
            <a:ext cx="89582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Approved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39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-71186" y="793639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23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2192000" y="865358"/>
            <a:ext cx="8966780" cy="461665"/>
            <a:chOff x="3182762" y="1748565"/>
            <a:chExt cx="8966780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82577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8. Communication management  - </a:t>
              </a:r>
              <a:r>
                <a:rPr lang="ja-JP" altLang="en-US" sz="2400" b="1" dirty="0"/>
                <a:t>コミュニケーション管理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4389121" y="1390407"/>
            <a:ext cx="2331718" cy="805526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Developers code in local path then push into </a:t>
            </a:r>
            <a:r>
              <a:rPr lang="en-US" sz="1400" dirty="0" err="1"/>
              <a:t>Git</a:t>
            </a:r>
            <a:r>
              <a:rPr lang="en-US" sz="1400" dirty="0"/>
              <a:t> for review and integration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389121" y="2555233"/>
            <a:ext cx="2331718" cy="1252448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Code is reviewed and integrated at </a:t>
            </a:r>
            <a:r>
              <a:rPr lang="en-US" sz="1400" dirty="0" err="1"/>
              <a:t>Git</a:t>
            </a:r>
            <a:r>
              <a:rPr lang="en-US" sz="1400" dirty="0"/>
              <a:t> then move to tree/master/WIP/Source with suffix Untested if passed review and Unit test</a:t>
            </a:r>
          </a:p>
        </p:txBody>
      </p:sp>
      <p:sp>
        <p:nvSpPr>
          <p:cNvPr id="6" name="Rectangle 5"/>
          <p:cNvSpPr/>
          <p:nvPr/>
        </p:nvSpPr>
        <p:spPr>
          <a:xfrm>
            <a:off x="4389120" y="4166981"/>
            <a:ext cx="2331719" cy="1005840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Tester get source from/branches/</a:t>
            </a:r>
            <a:r>
              <a:rPr lang="en-US" sz="1400" dirty="0" err="1"/>
              <a:t>ForTestXXXXX</a:t>
            </a:r>
            <a:r>
              <a:rPr lang="en-US" sz="1400" dirty="0"/>
              <a:t> to execute integration test and System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4388367" y="5532120"/>
            <a:ext cx="2332472" cy="777240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CIs are checked into tree/master/WIP/Source with suffix Tested</a:t>
            </a:r>
          </a:p>
        </p:txBody>
      </p:sp>
      <p:sp>
        <p:nvSpPr>
          <p:cNvPr id="8" name="Rectangle 7"/>
          <p:cNvSpPr/>
          <p:nvPr/>
        </p:nvSpPr>
        <p:spPr>
          <a:xfrm>
            <a:off x="8423910" y="1718916"/>
            <a:ext cx="1520190" cy="1208752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Developers get last source code from </a:t>
            </a:r>
            <a:r>
              <a:rPr lang="en-US" sz="1400" dirty="0" err="1"/>
              <a:t>Git</a:t>
            </a:r>
            <a:r>
              <a:rPr lang="en-US" sz="1400" dirty="0"/>
              <a:t> to change if needed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9046" y="3317126"/>
            <a:ext cx="1652754" cy="981828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Developers get last source code from </a:t>
            </a:r>
            <a:r>
              <a:rPr lang="en-US" sz="1400" dirty="0" err="1"/>
              <a:t>Git</a:t>
            </a:r>
            <a:endParaRPr lang="en-US" sz="1400" dirty="0"/>
          </a:p>
        </p:txBody>
      </p:sp>
      <p:cxnSp>
        <p:nvCxnSpPr>
          <p:cNvPr id="16" name="Straight Arrow Connector 15"/>
          <p:cNvCxnSpPr>
            <a:stCxn id="3" idx="2"/>
            <a:endCxn id="4" idx="0"/>
          </p:cNvCxnSpPr>
          <p:nvPr/>
        </p:nvCxnSpPr>
        <p:spPr>
          <a:xfrm>
            <a:off x="5554980" y="2195933"/>
            <a:ext cx="0" cy="359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6" idx="0"/>
          </p:cNvCxnSpPr>
          <p:nvPr/>
        </p:nvCxnSpPr>
        <p:spPr>
          <a:xfrm>
            <a:off x="5554980" y="3807681"/>
            <a:ext cx="0" cy="359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2"/>
            <a:endCxn id="7" idx="0"/>
          </p:cNvCxnSpPr>
          <p:nvPr/>
        </p:nvCxnSpPr>
        <p:spPr>
          <a:xfrm flipH="1">
            <a:off x="5554603" y="5172821"/>
            <a:ext cx="377" cy="3592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9" idx="2"/>
          </p:cNvCxnSpPr>
          <p:nvPr/>
        </p:nvCxnSpPr>
        <p:spPr>
          <a:xfrm rot="10800000">
            <a:off x="2145423" y="4298954"/>
            <a:ext cx="2242944" cy="1621786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9" idx="0"/>
            <a:endCxn id="3" idx="1"/>
          </p:cNvCxnSpPr>
          <p:nvPr/>
        </p:nvCxnSpPr>
        <p:spPr>
          <a:xfrm rot="5400000" flipH="1" flipV="1">
            <a:off x="2505294" y="1433299"/>
            <a:ext cx="1523956" cy="224369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6" idx="3"/>
            <a:endCxn id="8" idx="2"/>
          </p:cNvCxnSpPr>
          <p:nvPr/>
        </p:nvCxnSpPr>
        <p:spPr>
          <a:xfrm flipV="1">
            <a:off x="6720839" y="2927668"/>
            <a:ext cx="2463166" cy="1742233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" idx="3"/>
            <a:endCxn id="8" idx="2"/>
          </p:cNvCxnSpPr>
          <p:nvPr/>
        </p:nvCxnSpPr>
        <p:spPr>
          <a:xfrm flipV="1">
            <a:off x="6720839" y="2927668"/>
            <a:ext cx="2463166" cy="253789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546951" y="3044954"/>
            <a:ext cx="64229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Found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546951" y="4525098"/>
            <a:ext cx="64229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Found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545920" y="382006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545920" y="5207101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748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24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865358"/>
            <a:ext cx="8740756" cy="461665"/>
            <a:chOff x="3182762" y="1748565"/>
            <a:chExt cx="8740756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803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8. Communication management  - </a:t>
              </a:r>
              <a:r>
                <a:rPr lang="ja-JP" altLang="en-US" sz="2400" b="1" dirty="0"/>
                <a:t>コミュニケーション管理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-861604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91058" y="2098842"/>
            <a:ext cx="1193612" cy="461665"/>
            <a:chOff x="1622336" y="2179300"/>
            <a:chExt cx="1193612" cy="461665"/>
          </a:xfrm>
        </p:grpSpPr>
        <p:sp>
          <p:nvSpPr>
            <p:cNvPr id="4" name="TextBox 3"/>
            <p:cNvSpPr txBox="1"/>
            <p:nvPr/>
          </p:nvSpPr>
          <p:spPr>
            <a:xfrm>
              <a:off x="1913137" y="2179300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Time: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36" y="2248617"/>
              <a:ext cx="329184" cy="329184"/>
            </a:xfrm>
            <a:prstGeom prst="rect">
              <a:avLst/>
            </a:prstGeom>
          </p:spPr>
        </p:pic>
      </p:grpSp>
      <p:grpSp>
        <p:nvGrpSpPr>
          <p:cNvPr id="82" name="Group 81"/>
          <p:cNvGrpSpPr/>
          <p:nvPr/>
        </p:nvGrpSpPr>
        <p:grpSpPr>
          <a:xfrm>
            <a:off x="1421588" y="4165157"/>
            <a:ext cx="1533173" cy="461665"/>
            <a:chOff x="1609885" y="2990305"/>
            <a:chExt cx="1533173" cy="4616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885" y="3061432"/>
              <a:ext cx="329184" cy="32918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874634" y="2990305"/>
              <a:ext cx="12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Location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910846" y="2036065"/>
            <a:ext cx="2524082" cy="461665"/>
            <a:chOff x="1622771" y="4184515"/>
            <a:chExt cx="2524082" cy="46166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771" y="4262977"/>
              <a:ext cx="330414" cy="330414"/>
            </a:xfrm>
            <a:prstGeom prst="rect">
              <a:avLst/>
            </a:prstGeom>
          </p:spPr>
        </p:pic>
        <p:sp>
          <p:nvSpPr>
            <p:cNvPr id="83" name="TextBox 82"/>
            <p:cNvSpPr txBox="1"/>
            <p:nvPr/>
          </p:nvSpPr>
          <p:spPr>
            <a:xfrm>
              <a:off x="1939069" y="4184515"/>
              <a:ext cx="2207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Communication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910846" y="4168454"/>
            <a:ext cx="2688988" cy="461665"/>
            <a:chOff x="2364542" y="4844790"/>
            <a:chExt cx="2688988" cy="46166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542" y="4886600"/>
              <a:ext cx="329184" cy="329184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2689870" y="4844790"/>
              <a:ext cx="2363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Meeting minutes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930612" y="2649751"/>
            <a:ext cx="130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hours/day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930612" y="2991770"/>
            <a:ext cx="136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days/week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61" y="2626387"/>
            <a:ext cx="457200" cy="4572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15" y="4504966"/>
            <a:ext cx="914400" cy="9144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32" y="4789652"/>
            <a:ext cx="365760" cy="36576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80" y="2480038"/>
            <a:ext cx="640080" cy="64008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720" y="2605817"/>
            <a:ext cx="457200" cy="4572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02" y="2626387"/>
            <a:ext cx="457200" cy="4572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67" y="4692345"/>
            <a:ext cx="457200" cy="457200"/>
          </a:xfrm>
          <a:prstGeom prst="rect">
            <a:avLst/>
          </a:prstGeom>
        </p:spPr>
      </p:pic>
      <p:grpSp>
        <p:nvGrpSpPr>
          <p:cNvPr id="157" name="Group 156"/>
          <p:cNvGrpSpPr/>
          <p:nvPr/>
        </p:nvGrpSpPr>
        <p:grpSpPr>
          <a:xfrm>
            <a:off x="16868570" y="1466946"/>
            <a:ext cx="850392" cy="850391"/>
            <a:chOff x="1001486" y="1465943"/>
            <a:chExt cx="653143" cy="653143"/>
          </a:xfrm>
        </p:grpSpPr>
        <p:sp>
          <p:nvSpPr>
            <p:cNvPr id="158" name="Rectangle 15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61" name="Rectangle 16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64" name="Rectangle 16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167" name="Rectangle 166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170" name="Rectangle 169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Project Management</a:t>
              </a: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174" name="Rectangle 17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178" name="Rectangle 177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182" name="Rectangle 181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216" name="Rectangle 215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-5529315" y="2473490"/>
            <a:ext cx="850392" cy="893140"/>
            <a:chOff x="1001486" y="1465943"/>
            <a:chExt cx="653143" cy="685976"/>
          </a:xfrm>
        </p:grpSpPr>
        <p:sp>
          <p:nvSpPr>
            <p:cNvPr id="219" name="Rectangle 21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123325" y="1567144"/>
              <a:ext cx="511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222" name="Rectangle 22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225" name="Rectangle 224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228" name="Rectangle 227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232" name="Rectangle 231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236" name="Rectangle 235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240" name="Rectangle 239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3" name="Picture 24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244" name="Picture 2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97" name="Rectangle 9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6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8" name="Group 97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99" name="Rectangle 98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2424957" y="5994169"/>
              <a:ext cx="2313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Tâm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306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861019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25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-8590074" y="865358"/>
            <a:ext cx="8740756" cy="461665"/>
            <a:chOff x="3182762" y="1748565"/>
            <a:chExt cx="8740756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891832" y="1748565"/>
              <a:ext cx="803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8. Communication management  - </a:t>
              </a:r>
              <a:r>
                <a:rPr lang="ja-JP" altLang="en-US" sz="2400" b="1" dirty="0"/>
                <a:t>コミュニケーション管理 </a:t>
              </a:r>
            </a:p>
          </p:txBody>
        </p:sp>
      </p:grpSp>
      <p:sp>
        <p:nvSpPr>
          <p:cNvPr id="74" name="Rectangle 7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9463318" y="5626100"/>
            <a:ext cx="2730500" cy="927100"/>
            <a:chOff x="12192000" y="5626100"/>
            <a:chExt cx="2730500" cy="927100"/>
          </a:xfrm>
        </p:grpSpPr>
        <p:sp>
          <p:nvSpPr>
            <p:cNvPr id="104" name="Rectangle 103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24957" y="5994169"/>
              <a:ext cx="2313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Tâm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0484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26</a:t>
            </a:r>
          </a:p>
        </p:txBody>
      </p:sp>
      <p:grpSp>
        <p:nvGrpSpPr>
          <p:cNvPr id="162" name="Group 161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163" name="Rectangle 162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-5529315" y="2473489"/>
            <a:ext cx="850392" cy="850391"/>
            <a:chOff x="1001486" y="1465943"/>
            <a:chExt cx="653143" cy="653143"/>
          </a:xfrm>
        </p:grpSpPr>
        <p:sp>
          <p:nvSpPr>
            <p:cNvPr id="166" name="Rectangle 16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169" name="Rectangle 16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172" name="Rectangle 17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175" name="Rectangle 174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179" name="Rectangle 178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Software Requirement Specification</a:t>
              </a: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/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183" name="Rectangle 182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87" name="Rectangle 186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0" name="Picture 1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grpSp>
        <p:nvGrpSpPr>
          <p:cNvPr id="192" name="Group 191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193" name="Rectangle 19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96" name="Rectangle 19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99" name="Rectangle 19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202" name="Rectangle 2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205" name="Rectangle 204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209" name="Rectangle 208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213" name="Rectangle 212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217" name="Rectangle 21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0" y="6548402"/>
            <a:ext cx="11698421" cy="320040"/>
            <a:chOff x="-122664" y="6858000"/>
            <a:chExt cx="11698421" cy="320040"/>
          </a:xfrm>
        </p:grpSpPr>
        <p:sp>
          <p:nvSpPr>
            <p:cNvPr id="91" name="Rectangle 9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ight Triangle 9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185476" y="6556218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89" name="Rectangle 88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2424957" y="5994169"/>
              <a:ext cx="2313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Tâm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881845" y="2574534"/>
            <a:ext cx="5793539" cy="461665"/>
            <a:chOff x="3182762" y="1748565"/>
            <a:chExt cx="5793539" cy="461665"/>
          </a:xfrm>
        </p:grpSpPr>
        <p:sp>
          <p:nvSpPr>
            <p:cNvPr id="97" name="Flowchart: Off-page Connector 9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91832" y="1748565"/>
              <a:ext cx="50844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Business Process - </a:t>
              </a:r>
              <a:r>
                <a:rPr lang="ja-JP" altLang="en-US" sz="2400" b="1" dirty="0"/>
                <a:t>ビジネスプロセ </a:t>
              </a:r>
              <a:endParaRPr lang="en-US" sz="2400" b="1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881844" y="3329853"/>
            <a:ext cx="5654976" cy="461665"/>
            <a:chOff x="3182762" y="1748565"/>
            <a:chExt cx="5654976" cy="461665"/>
          </a:xfrm>
        </p:grpSpPr>
        <p:sp>
          <p:nvSpPr>
            <p:cNvPr id="100" name="Flowchart: Off-page Connector 9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881843" y="4085172"/>
            <a:ext cx="5930756" cy="461665"/>
            <a:chOff x="3182762" y="1748565"/>
            <a:chExt cx="5930756" cy="461665"/>
          </a:xfrm>
        </p:grpSpPr>
        <p:sp>
          <p:nvSpPr>
            <p:cNvPr id="103" name="Flowchart: Off-page Connector 10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881842" y="4840490"/>
            <a:ext cx="6934236" cy="461665"/>
            <a:chOff x="3182762" y="1748565"/>
            <a:chExt cx="6934236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2881845" y="1853374"/>
            <a:ext cx="3963615" cy="461665"/>
            <a:chOff x="3182762" y="1748565"/>
            <a:chExt cx="3963615" cy="461665"/>
          </a:xfrm>
        </p:grpSpPr>
        <p:sp>
          <p:nvSpPr>
            <p:cNvPr id="110" name="Flowchart: Off-page Connector 10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891832" y="1748565"/>
              <a:ext cx="32545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Survey – </a:t>
              </a:r>
              <a:r>
                <a:rPr lang="ja-JP" altLang="en-US" sz="2400" b="1" dirty="0"/>
                <a:t>アンケート 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38589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622300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 rot="10800000">
            <a:off x="622300" y="2728156"/>
            <a:ext cx="5194300" cy="45719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499" y="1233547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14" name="TextBox 13"/>
          <p:cNvSpPr txBox="1"/>
          <p:nvPr/>
        </p:nvSpPr>
        <p:spPr>
          <a:xfrm>
            <a:off x="1938459" y="1839304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Bùi</a:t>
            </a:r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Đình</a:t>
            </a:r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Chiến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6450" y="2420330"/>
            <a:ext cx="10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Instructor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03631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ame Side Corner Rectangle 17"/>
          <p:cNvSpPr/>
          <p:nvPr/>
        </p:nvSpPr>
        <p:spPr>
          <a:xfrm rot="10800000">
            <a:off x="6303631" y="2728155"/>
            <a:ext cx="5194300" cy="45720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830" y="1233547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20" name="TextBox 19"/>
          <p:cNvSpPr txBox="1"/>
          <p:nvPr/>
        </p:nvSpPr>
        <p:spPr>
          <a:xfrm>
            <a:off x="7619790" y="1839304"/>
            <a:ext cx="2115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Nguyễn Minh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Đức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7781" y="2420330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Project Manager, Developer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2300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ame Side Corner Rectangle 22"/>
          <p:cNvSpPr/>
          <p:nvPr/>
        </p:nvSpPr>
        <p:spPr>
          <a:xfrm rot="10800000">
            <a:off x="622300" y="4638822"/>
            <a:ext cx="5194300" cy="45719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85" y="3144213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25" name="TextBox 24"/>
          <p:cNvSpPr txBox="1"/>
          <p:nvPr/>
        </p:nvSpPr>
        <p:spPr>
          <a:xfrm>
            <a:off x="1938459" y="3749970"/>
            <a:ext cx="203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Nguyễn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Thạc</a:t>
            </a:r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Sơn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6450" y="4330996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Technical Leader, Developer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303631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 Same Side Corner Rectangle 27"/>
          <p:cNvSpPr/>
          <p:nvPr/>
        </p:nvSpPr>
        <p:spPr>
          <a:xfrm rot="10800000">
            <a:off x="6303631" y="4638821"/>
            <a:ext cx="5194300" cy="45720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830" y="3144213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30" name="TextBox 29"/>
          <p:cNvSpPr txBox="1"/>
          <p:nvPr/>
        </p:nvSpPr>
        <p:spPr>
          <a:xfrm>
            <a:off x="7619790" y="3749970"/>
            <a:ext cx="147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Võ Tôn Phúc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87781" y="4330996"/>
            <a:ext cx="3113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Design Leader, Developer, Designer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22300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 Same Side Corner Rectangle 32"/>
          <p:cNvSpPr/>
          <p:nvPr/>
        </p:nvSpPr>
        <p:spPr>
          <a:xfrm rot="10800000">
            <a:off x="622300" y="6516268"/>
            <a:ext cx="5194300" cy="45719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894" y="5021659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35" name="TextBox 34"/>
          <p:cNvSpPr txBox="1"/>
          <p:nvPr/>
        </p:nvSpPr>
        <p:spPr>
          <a:xfrm>
            <a:off x="1938459" y="5627416"/>
            <a:ext cx="1959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Nguyễn Văn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Tâm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6450" y="6208442"/>
            <a:ext cx="1858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Developer, Designer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303631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/>
        </p:nvSpPr>
        <p:spPr>
          <a:xfrm rot="10800000">
            <a:off x="6303631" y="6516267"/>
            <a:ext cx="5194300" cy="45720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041" y="5021659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45" name="TextBox 44"/>
          <p:cNvSpPr txBox="1"/>
          <p:nvPr/>
        </p:nvSpPr>
        <p:spPr>
          <a:xfrm>
            <a:off x="7619790" y="5627416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Phạm Văn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Trọng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87781" y="6208442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Test Leader, QA, Tester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VOLUNTEER"/>
          <p:cNvSpPr txBox="1"/>
          <p:nvPr/>
        </p:nvSpPr>
        <p:spPr>
          <a:xfrm>
            <a:off x="237760" y="130112"/>
            <a:ext cx="18036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103" y="130112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1659" y="130112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1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01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 advTm="10">
        <p159:morph option="byObject"/>
      </p:transition>
    </mc:Choice>
    <mc:Fallback>
      <p:transition advTm="1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27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415" y="855344"/>
            <a:ext cx="3963615" cy="461665"/>
            <a:chOff x="3182762" y="1748565"/>
            <a:chExt cx="3963615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32545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Survey – </a:t>
              </a:r>
              <a:r>
                <a:rPr lang="ja-JP" altLang="en-US" sz="2400" b="1" dirty="0"/>
                <a:t>アンケート </a:t>
              </a:r>
              <a:endParaRPr lang="en-US" sz="2400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2192000" y="855344"/>
            <a:ext cx="5793539" cy="461665"/>
            <a:chOff x="3182762" y="1748565"/>
            <a:chExt cx="5793539" cy="461665"/>
          </a:xfrm>
        </p:grpSpPr>
        <p:sp>
          <p:nvSpPr>
            <p:cNvPr id="79" name="Flowchart: Off-page Connector 7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91832" y="1748565"/>
              <a:ext cx="50844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Business Process - </a:t>
              </a:r>
              <a:r>
                <a:rPr lang="ja-JP" altLang="en-US" sz="2400" b="1" dirty="0"/>
                <a:t>ビジネスプロセ </a:t>
              </a:r>
              <a:endParaRPr lang="en-US" sz="2400" b="1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928" y="1276283"/>
            <a:ext cx="5712143" cy="510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66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28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415" y="855344"/>
            <a:ext cx="5793539" cy="461665"/>
            <a:chOff x="3182762" y="1748565"/>
            <a:chExt cx="5793539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50844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Business Process - </a:t>
              </a:r>
              <a:r>
                <a:rPr lang="ja-JP" altLang="en-US" sz="2400" b="1" dirty="0"/>
                <a:t>ビジネスプロセ </a:t>
              </a:r>
              <a:endParaRPr lang="en-US" sz="2400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2192000" y="855344"/>
            <a:ext cx="5654976" cy="461665"/>
            <a:chOff x="3182762" y="1748565"/>
            <a:chExt cx="5654976" cy="461665"/>
          </a:xfrm>
        </p:grpSpPr>
        <p:sp>
          <p:nvSpPr>
            <p:cNvPr id="79" name="Flowchart: Off-page Connector 7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558" y="1225816"/>
            <a:ext cx="8142098" cy="531950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-4188959" y="855344"/>
            <a:ext cx="3963615" cy="461665"/>
            <a:chOff x="3182762" y="1748565"/>
            <a:chExt cx="3963615" cy="461665"/>
          </a:xfrm>
        </p:grpSpPr>
        <p:sp>
          <p:nvSpPr>
            <p:cNvPr id="22" name="Flowchart: Off-page Connector 2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91832" y="1748565"/>
              <a:ext cx="32545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Survey – </a:t>
              </a:r>
              <a:r>
                <a:rPr lang="ja-JP" altLang="en-US" sz="2400" b="1" dirty="0"/>
                <a:t>アンケート 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16312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29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5793539" y="855344"/>
            <a:ext cx="5793539" cy="461665"/>
            <a:chOff x="3182762" y="1748565"/>
            <a:chExt cx="5793539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50844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Business Process - </a:t>
              </a:r>
              <a:r>
                <a:rPr lang="ja-JP" altLang="en-US" sz="2400" b="1" dirty="0"/>
                <a:t>ビジネスプロセ </a:t>
              </a:r>
              <a:endParaRPr lang="en-US" sz="2400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0" y="855344"/>
            <a:ext cx="5654976" cy="461665"/>
            <a:chOff x="3182762" y="1748565"/>
            <a:chExt cx="5654976" cy="461665"/>
          </a:xfrm>
        </p:grpSpPr>
        <p:sp>
          <p:nvSpPr>
            <p:cNvPr id="79" name="Flowchart: Off-page Connector 7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12192000" y="855344"/>
            <a:ext cx="5930756" cy="461665"/>
            <a:chOff x="3182762" y="1748565"/>
            <a:chExt cx="5930756" cy="461665"/>
          </a:xfrm>
        </p:grpSpPr>
        <p:sp>
          <p:nvSpPr>
            <p:cNvPr id="92" name="Flowchart: Off-page Connector 9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490" y="2136983"/>
            <a:ext cx="2090593" cy="2090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207" y="2722064"/>
            <a:ext cx="1536773" cy="1536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9878" y="4478514"/>
            <a:ext cx="166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Registered User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92883" y="4478514"/>
            <a:ext cx="147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Administrator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492" y="2722064"/>
            <a:ext cx="1536773" cy="153677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700413" y="4478514"/>
            <a:ext cx="73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3407416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30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-5765492" y="855344"/>
            <a:ext cx="5654976" cy="461665"/>
            <a:chOff x="3182762" y="1748565"/>
            <a:chExt cx="5654976" cy="461665"/>
          </a:xfrm>
        </p:grpSpPr>
        <p:sp>
          <p:nvSpPr>
            <p:cNvPr id="79" name="Flowchart: Off-page Connector 7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-1845" y="855344"/>
            <a:ext cx="5930756" cy="461665"/>
            <a:chOff x="3182762" y="1748565"/>
            <a:chExt cx="5930756" cy="461665"/>
          </a:xfrm>
        </p:grpSpPr>
        <p:sp>
          <p:nvSpPr>
            <p:cNvPr id="92" name="Flowchart: Off-page Connector 9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2192000" y="855343"/>
            <a:ext cx="6934236" cy="461665"/>
            <a:chOff x="3182762" y="1748565"/>
            <a:chExt cx="6934236" cy="461665"/>
          </a:xfrm>
        </p:grpSpPr>
        <p:sp>
          <p:nvSpPr>
            <p:cNvPr id="84" name="Flowchart: Off-page Connector 8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28911" y="5792163"/>
            <a:ext cx="385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ユースケース図 </a:t>
            </a:r>
            <a:r>
              <a:rPr lang="en-US" altLang="ja-JP" dirty="0"/>
              <a:t>– User case diagram</a:t>
            </a:r>
            <a:endParaRPr lang="en-US" dirty="0"/>
          </a:p>
        </p:txBody>
      </p:sp>
      <p:pic>
        <p:nvPicPr>
          <p:cNvPr id="24" name="Picture 23"/>
          <p:cNvPicPr/>
          <p:nvPr/>
        </p:nvPicPr>
        <p:blipFill>
          <a:blip r:embed="rId4"/>
          <a:stretch>
            <a:fillRect/>
          </a:stretch>
        </p:blipFill>
        <p:spPr>
          <a:xfrm>
            <a:off x="3124200" y="1241753"/>
            <a:ext cx="5943600" cy="455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29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31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-6041339" y="855342"/>
            <a:ext cx="5930756" cy="461665"/>
            <a:chOff x="3182762" y="1748565"/>
            <a:chExt cx="5930756" cy="461665"/>
          </a:xfrm>
        </p:grpSpPr>
        <p:sp>
          <p:nvSpPr>
            <p:cNvPr id="92" name="Flowchart: Off-page Connector 9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0" y="855343"/>
            <a:ext cx="6934236" cy="461665"/>
            <a:chOff x="3182762" y="1748565"/>
            <a:chExt cx="6934236" cy="461665"/>
          </a:xfrm>
        </p:grpSpPr>
        <p:sp>
          <p:nvSpPr>
            <p:cNvPr id="84" name="Flowchart: Off-page Connector 8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91713" y="1799768"/>
            <a:ext cx="2068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User Interfaces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6649" y="2365828"/>
            <a:ext cx="3179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Friendly and simply interface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Language is Vietnamese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4236" y="1799768"/>
            <a:ext cx="3122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Software Requirements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371" y="2365829"/>
            <a:ext cx="786384" cy="7863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336" y="2351001"/>
            <a:ext cx="786384" cy="7863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15223" y="3203657"/>
            <a:ext cx="1372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Chrome 40 or above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85649" y="3209066"/>
            <a:ext cx="1857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Mozilla Firefox 30 or above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34236" y="4079609"/>
            <a:ext cx="3377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Hardware Requirements: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469" y="4662008"/>
            <a:ext cx="594360" cy="5943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208" y="4681241"/>
            <a:ext cx="548640" cy="5486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450" y="4742870"/>
            <a:ext cx="457200" cy="457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427806" y="536730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02541" y="5367305"/>
            <a:ext cx="83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Laptop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318516" y="5367305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37" name="Rectangle 36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-5529315" y="2473489"/>
            <a:ext cx="850392" cy="850391"/>
            <a:chOff x="1001486" y="1465943"/>
            <a:chExt cx="653143" cy="653143"/>
          </a:xfrm>
        </p:grpSpPr>
        <p:sp>
          <p:nvSpPr>
            <p:cNvPr id="41" name="Rectangle 4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44" name="Rectangle 4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47" name="Rectangle 46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50" name="Rectangle 49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54" name="Rectangle 53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Software Requirement Specification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58" name="Rectangle 5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62" name="Rectangle 61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grpSp>
        <p:nvGrpSpPr>
          <p:cNvPr id="67" name="Group 66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68" name="Rectangle 6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71" name="Rectangle 7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74" name="Rectangle 7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77" name="Rectangle 76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86" name="Rectangle 85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97" name="Rectangle 96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101" name="Rectangle 100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106" name="Rectangle 105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0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111" name="Rectangle 110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2424957" y="5994169"/>
              <a:ext cx="2402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</a:t>
              </a:r>
              <a:r>
                <a:rPr lang="en-US" sz="2400" b="1" dirty="0" err="1">
                  <a:solidFill>
                    <a:schemeClr val="bg1"/>
                  </a:solidFill>
                </a:rPr>
                <a:t>Thạc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Sơn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5173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461972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-10090" y="68610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32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-6934236" y="855343"/>
            <a:ext cx="6934236" cy="461665"/>
            <a:chOff x="3182762" y="1748565"/>
            <a:chExt cx="6934236" cy="461665"/>
          </a:xfrm>
        </p:grpSpPr>
        <p:sp>
          <p:nvSpPr>
            <p:cNvPr id="75" name="Flowchart: Off-page Connector 7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9463316" y="5626100"/>
            <a:ext cx="2730500" cy="927100"/>
            <a:chOff x="12192000" y="5626100"/>
            <a:chExt cx="2730500" cy="927100"/>
          </a:xfrm>
        </p:grpSpPr>
        <p:sp>
          <p:nvSpPr>
            <p:cNvPr id="73" name="Rectangle 72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24957" y="5994169"/>
              <a:ext cx="2402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</a:t>
              </a:r>
              <a:r>
                <a:rPr lang="en-US" sz="2400" b="1" dirty="0" err="1">
                  <a:solidFill>
                    <a:schemeClr val="bg1"/>
                  </a:solidFill>
                </a:rPr>
                <a:t>Thạc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Sơn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119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33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2691345" y="1755381"/>
            <a:ext cx="7199308" cy="461665"/>
            <a:chOff x="3182762" y="1748565"/>
            <a:chExt cx="7199308" cy="461665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2691344" y="2515926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2691343" y="3276471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2691342" y="4037016"/>
            <a:ext cx="6087978" cy="461665"/>
            <a:chOff x="3182762" y="1748565"/>
            <a:chExt cx="6087978" cy="461665"/>
          </a:xfrm>
        </p:grpSpPr>
        <p:sp>
          <p:nvSpPr>
            <p:cNvPr id="142" name="Flowchart: Off-page Connector 14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2683807" y="4797562"/>
            <a:ext cx="4346284" cy="461665"/>
            <a:chOff x="3182762" y="1748565"/>
            <a:chExt cx="4346284" cy="461665"/>
          </a:xfrm>
        </p:grpSpPr>
        <p:sp>
          <p:nvSpPr>
            <p:cNvPr id="145" name="Flowchart: Off-page Connector 14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12206514" y="5626100"/>
            <a:ext cx="2730500" cy="927100"/>
            <a:chOff x="12192000" y="5626100"/>
            <a:chExt cx="2730500" cy="927100"/>
          </a:xfrm>
        </p:grpSpPr>
        <p:sp>
          <p:nvSpPr>
            <p:cNvPr id="148" name="Rectangle 147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2424957" y="5994169"/>
              <a:ext cx="2402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</a:t>
              </a:r>
              <a:r>
                <a:rPr lang="en-US" sz="2400" b="1" dirty="0" err="1">
                  <a:solidFill>
                    <a:schemeClr val="bg1"/>
                  </a:solidFill>
                </a:rPr>
                <a:t>Thạc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Sơn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827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10090" y="858037"/>
            <a:ext cx="7199308" cy="461665"/>
            <a:chOff x="3182762" y="1748565"/>
            <a:chExt cx="7199308" cy="461665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2199534" y="858037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2199536" y="1682146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12199535" y="2442691"/>
            <a:ext cx="6087978" cy="461665"/>
            <a:chOff x="3182762" y="1748565"/>
            <a:chExt cx="6087978" cy="461665"/>
          </a:xfrm>
        </p:grpSpPr>
        <p:sp>
          <p:nvSpPr>
            <p:cNvPr id="142" name="Flowchart: Off-page Connector 14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2192000" y="3203237"/>
            <a:ext cx="4346284" cy="461665"/>
            <a:chOff x="3182762" y="1748565"/>
            <a:chExt cx="4346284" cy="461665"/>
          </a:xfrm>
        </p:grpSpPr>
        <p:sp>
          <p:nvSpPr>
            <p:cNvPr id="145" name="Flowchart: Off-page Connector 14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0102" y="1682146"/>
            <a:ext cx="2245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Core Technology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131970" y="3377636"/>
            <a:ext cx="190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ASP.NET MVC 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327803" y="3377174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MongoDB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79551" y="3366776"/>
            <a:ext cx="14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SQL Server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55266" y="3809027"/>
            <a:ext cx="2127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 Technology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75797" y="5577591"/>
            <a:ext cx="139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Bootstrap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937140" y="55775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87" y="2061411"/>
            <a:ext cx="2194586" cy="164594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12" y="2626326"/>
            <a:ext cx="2362560" cy="6404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41" y="4593322"/>
            <a:ext cx="1817987" cy="98597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217" y="2311150"/>
            <a:ext cx="1656843" cy="104807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840" y="4451776"/>
            <a:ext cx="2073876" cy="112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11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35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10090" y="858037"/>
            <a:ext cx="7199308" cy="461665"/>
            <a:chOff x="3182762" y="1748565"/>
            <a:chExt cx="7199308" cy="461665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2199534" y="858037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2199536" y="1682146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12199535" y="2442691"/>
            <a:ext cx="6087978" cy="461665"/>
            <a:chOff x="3182762" y="1748565"/>
            <a:chExt cx="6087978" cy="461665"/>
          </a:xfrm>
        </p:grpSpPr>
        <p:sp>
          <p:nvSpPr>
            <p:cNvPr id="142" name="Flowchart: Off-page Connector 14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2192000" y="3203237"/>
            <a:ext cx="4346284" cy="461665"/>
            <a:chOff x="3182762" y="1748565"/>
            <a:chExt cx="4346284" cy="461665"/>
          </a:xfrm>
        </p:grpSpPr>
        <p:sp>
          <p:nvSpPr>
            <p:cNvPr id="145" name="Flowchart: Off-page Connector 14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60102" y="1682146"/>
            <a:ext cx="2245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Core Technology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7233" y="2167585"/>
            <a:ext cx="190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ASP.NET MVC 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7233" y="2518352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MongoDB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7233" y="2869118"/>
            <a:ext cx="14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SQL Server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0102" y="3408771"/>
            <a:ext cx="2127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 Technology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147233" y="3903418"/>
            <a:ext cx="139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Bootstrap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147233" y="4254185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05162" y="1807289"/>
            <a:ext cx="51072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reason of combining the two MongoDB and Microsoft SQL Server 2014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Considering the advantages that the two Database supports, we have made the decision to combine the two database in developing the IVSN system for these reasons.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The IVSN system is planned to develop into two circles of Iterative and incremental developing process. Therefore, project scaling is indispensable. In this case MongoDB is suitable for this.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SQL Server support Transaction that guarantees either updates both succeed or both fail</a:t>
            </a:r>
          </a:p>
        </p:txBody>
      </p:sp>
    </p:spTree>
    <p:extLst>
      <p:ext uri="{BB962C8B-B14F-4D97-AF65-F5344CB8AC3E}">
        <p14:creationId xmlns:p14="http://schemas.microsoft.com/office/powerpoint/2010/main" val="2149922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36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7199308" y="858037"/>
            <a:ext cx="7199308" cy="461665"/>
            <a:chOff x="3182762" y="1748565"/>
            <a:chExt cx="7199308" cy="461665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0" y="858037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2192000" y="855607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09984" y="5865134"/>
            <a:ext cx="31884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500" dirty="0"/>
              <a:t> </a:t>
            </a:r>
            <a:r>
              <a:rPr lang="en-US" sz="1500" dirty="0"/>
              <a:t>iVolunteer system overall architecture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919" y="1396085"/>
            <a:ext cx="4635731" cy="498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33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36083"/>
            <a:ext cx="11698421" cy="320040"/>
            <a:chOff x="-122664" y="6858000"/>
            <a:chExt cx="11698421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0281" y="916566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-24215" y="1556209"/>
            <a:ext cx="3828835" cy="461665"/>
            <a:chOff x="3182762" y="1748565"/>
            <a:chExt cx="3828835" cy="461665"/>
          </a:xfrm>
        </p:grpSpPr>
        <p:sp>
          <p:nvSpPr>
            <p:cNvPr id="89" name="Flowchart: Off-page Connector 8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アイデア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8789" y="1354114"/>
            <a:ext cx="2312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Literature review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3833" y="1906561"/>
            <a:ext cx="1578045" cy="531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5042" y="2547716"/>
            <a:ext cx="4269254" cy="3768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559911" y="1784620"/>
            <a:ext cx="3034706" cy="900290"/>
            <a:chOff x="559911" y="1784620"/>
            <a:chExt cx="3034706" cy="9002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442" y="1784620"/>
              <a:ext cx="2393175" cy="90029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11" y="1940047"/>
              <a:ext cx="903843" cy="511609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16" y="2728493"/>
            <a:ext cx="4282126" cy="3574336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4" name="Rectangle 2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8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587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/>
          <p:nvPr/>
        </p:nvPicPr>
        <p:blipFill>
          <a:blip r:embed="rId2"/>
          <a:stretch>
            <a:fillRect/>
          </a:stretch>
        </p:blipFill>
        <p:spPr>
          <a:xfrm>
            <a:off x="1128156" y="1253708"/>
            <a:ext cx="7164944" cy="5277110"/>
          </a:xfrm>
          <a:prstGeom prst="rect">
            <a:avLst/>
          </a:prstGeom>
        </p:spPr>
      </p:pic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37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-8146902" y="858037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0" y="855607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2192000" y="855606"/>
            <a:ext cx="6087978" cy="461665"/>
            <a:chOff x="3182762" y="1748565"/>
            <a:chExt cx="6087978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72924" y="5863889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パッケージ ビュー</a:t>
            </a:r>
            <a:endParaRPr lang="en-US" altLang="ja-JP" dirty="0"/>
          </a:p>
          <a:p>
            <a:pPr algn="ctr"/>
            <a:r>
              <a:rPr lang="en-US" altLang="ja-JP" dirty="0"/>
              <a:t>Package View</a:t>
            </a:r>
          </a:p>
        </p:txBody>
      </p:sp>
    </p:spTree>
    <p:extLst>
      <p:ext uri="{BB962C8B-B14F-4D97-AF65-F5344CB8AC3E}">
        <p14:creationId xmlns:p14="http://schemas.microsoft.com/office/powerpoint/2010/main" val="3575488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/>
          <p:nvPr/>
        </p:nvPicPr>
        <p:blipFill>
          <a:blip r:embed="rId2"/>
          <a:stretch>
            <a:fillRect/>
          </a:stretch>
        </p:blipFill>
        <p:spPr>
          <a:xfrm>
            <a:off x="563699" y="1096191"/>
            <a:ext cx="8437797" cy="5434627"/>
          </a:xfrm>
          <a:prstGeom prst="rect">
            <a:avLst/>
          </a:prstGeom>
        </p:spPr>
      </p:pic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38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-6010815" y="855607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6492" y="855606"/>
            <a:ext cx="6087978" cy="461665"/>
            <a:chOff x="3182762" y="1748565"/>
            <a:chExt cx="6087978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192000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16643" y="5814071"/>
            <a:ext cx="2776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エンティティ関係図</a:t>
            </a:r>
            <a:endParaRPr lang="en-US" altLang="ja-JP" dirty="0"/>
          </a:p>
          <a:p>
            <a:pPr algn="ctr"/>
            <a:r>
              <a:rPr lang="en-US" altLang="ja-JP" dirty="0"/>
              <a:t>Entity </a:t>
            </a:r>
            <a:r>
              <a:rPr lang="en-US" altLang="ja-JP"/>
              <a:t>Relationship Diagram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38249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39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-6492" y="855606"/>
            <a:ext cx="6087978" cy="461665"/>
            <a:chOff x="3182762" y="1748565"/>
            <a:chExt cx="6087978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24779" y="5716996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SQL</a:t>
            </a:r>
            <a:r>
              <a:rPr lang="ja-JP" altLang="en-US" dirty="0"/>
              <a:t>データベース設計</a:t>
            </a:r>
            <a:endParaRPr lang="en-US" altLang="ja-JP" dirty="0"/>
          </a:p>
          <a:p>
            <a:pPr algn="ctr"/>
            <a:r>
              <a:rPr lang="en-US" altLang="ja-JP" dirty="0"/>
              <a:t>SQL Database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60" y="1317271"/>
            <a:ext cx="9023819" cy="513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01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40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-6010815" y="855607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6492" y="855606"/>
            <a:ext cx="6087978" cy="461665"/>
            <a:chOff x="3182762" y="1748565"/>
            <a:chExt cx="6087978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192000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96044" y="5814071"/>
            <a:ext cx="3199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MongoDB</a:t>
            </a:r>
            <a:r>
              <a:rPr lang="ja-JP" altLang="en-US" dirty="0"/>
              <a:t>のデータベース設計</a:t>
            </a:r>
            <a:endParaRPr lang="en-US" altLang="ja-JP" dirty="0"/>
          </a:p>
          <a:p>
            <a:pPr algn="ctr"/>
            <a:r>
              <a:rPr lang="en-US" altLang="ja-JP" dirty="0"/>
              <a:t>MongoDB Database Design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3"/>
          <a:stretch/>
        </p:blipFill>
        <p:spPr>
          <a:xfrm>
            <a:off x="3459983" y="1413786"/>
            <a:ext cx="5272034" cy="4255405"/>
          </a:xfrm>
          <a:prstGeom prst="rect">
            <a:avLst/>
          </a:prstGeom>
        </p:spPr>
      </p:pic>
      <p:sp>
        <p:nvSpPr>
          <p:cNvPr id="7" name="Message_Box"/>
          <p:cNvSpPr/>
          <p:nvPr/>
        </p:nvSpPr>
        <p:spPr>
          <a:xfrm>
            <a:off x="3459983" y="2438400"/>
            <a:ext cx="1150117" cy="84128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lan_Box"/>
          <p:cNvSpPr/>
          <p:nvPr/>
        </p:nvSpPr>
        <p:spPr>
          <a:xfrm>
            <a:off x="4660900" y="2057400"/>
            <a:ext cx="1435100" cy="122492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ost_Box"/>
          <p:cNvSpPr/>
          <p:nvPr/>
        </p:nvSpPr>
        <p:spPr>
          <a:xfrm>
            <a:off x="6210300" y="1967421"/>
            <a:ext cx="1231900" cy="131225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ser_Box"/>
          <p:cNvSpPr/>
          <p:nvPr/>
        </p:nvSpPr>
        <p:spPr>
          <a:xfrm>
            <a:off x="7556500" y="1413786"/>
            <a:ext cx="1175517" cy="186589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roup_Box"/>
          <p:cNvSpPr/>
          <p:nvPr/>
        </p:nvSpPr>
        <p:spPr>
          <a:xfrm>
            <a:off x="3759200" y="3359698"/>
            <a:ext cx="876300" cy="56460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lbum_Box"/>
          <p:cNvSpPr/>
          <p:nvPr/>
        </p:nvSpPr>
        <p:spPr>
          <a:xfrm>
            <a:off x="4635500" y="3359699"/>
            <a:ext cx="1574800" cy="147900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udget_Box"/>
          <p:cNvSpPr/>
          <p:nvPr/>
        </p:nvSpPr>
        <p:spPr>
          <a:xfrm>
            <a:off x="6299200" y="3289282"/>
            <a:ext cx="1143000" cy="86162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roject_Box"/>
          <p:cNvSpPr/>
          <p:nvPr/>
        </p:nvSpPr>
        <p:spPr>
          <a:xfrm>
            <a:off x="7556500" y="3359698"/>
            <a:ext cx="914400" cy="125040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und_Finance_Box"/>
          <p:cNvSpPr/>
          <p:nvPr/>
        </p:nvSpPr>
        <p:spPr>
          <a:xfrm>
            <a:off x="3533919" y="4838700"/>
            <a:ext cx="2244581" cy="910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Message"/>
          <p:cNvGrpSpPr/>
          <p:nvPr/>
        </p:nvGrpSpPr>
        <p:grpSpPr>
          <a:xfrm>
            <a:off x="0" y="-6942416"/>
            <a:ext cx="12192000" cy="6878175"/>
            <a:chOff x="0" y="-20175"/>
            <a:chExt cx="12192000" cy="6878175"/>
          </a:xfrm>
        </p:grpSpPr>
        <p:sp>
          <p:nvSpPr>
            <p:cNvPr id="17" name="Backdrop"/>
            <p:cNvSpPr/>
            <p:nvPr/>
          </p:nvSpPr>
          <p:spPr>
            <a:xfrm>
              <a:off x="0" y="-20175"/>
              <a:ext cx="12192000" cy="68781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699124" y="705903"/>
              <a:ext cx="8635625" cy="5594083"/>
              <a:chOff x="2699124" y="837459"/>
              <a:chExt cx="8635625" cy="5594083"/>
            </a:xfrm>
          </p:grpSpPr>
          <p:pic>
            <p:nvPicPr>
              <p:cNvPr id="18" name="Message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124" y="837459"/>
                <a:ext cx="6501587" cy="5384127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20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メッセージの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Message Design </a:t>
                </a:r>
              </a:p>
            </p:txBody>
          </p:sp>
        </p:grpSp>
      </p:grpSp>
      <p:grpSp>
        <p:nvGrpSpPr>
          <p:cNvPr id="44" name="Plan"/>
          <p:cNvGrpSpPr/>
          <p:nvPr/>
        </p:nvGrpSpPr>
        <p:grpSpPr>
          <a:xfrm>
            <a:off x="0" y="-6942416"/>
            <a:ext cx="12192000" cy="6878175"/>
            <a:chOff x="0" y="-20175"/>
            <a:chExt cx="12192000" cy="6878175"/>
          </a:xfrm>
        </p:grpSpPr>
        <p:sp>
          <p:nvSpPr>
            <p:cNvPr id="45" name="Backdrop"/>
            <p:cNvSpPr/>
            <p:nvPr/>
          </p:nvSpPr>
          <p:spPr>
            <a:xfrm>
              <a:off x="0" y="-20175"/>
              <a:ext cx="12192000" cy="68781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699124" y="995757"/>
              <a:ext cx="8635625" cy="5304229"/>
              <a:chOff x="2699124" y="1127313"/>
              <a:chExt cx="8635625" cy="5304229"/>
            </a:xfrm>
          </p:grpSpPr>
          <p:pic>
            <p:nvPicPr>
              <p:cNvPr id="47" name="Message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124" y="1127313"/>
                <a:ext cx="6501587" cy="4804419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48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計画の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Plan Design </a:t>
                </a:r>
              </a:p>
            </p:txBody>
          </p:sp>
        </p:grpSp>
      </p:grpSp>
      <p:grpSp>
        <p:nvGrpSpPr>
          <p:cNvPr id="49" name="Post"/>
          <p:cNvGrpSpPr/>
          <p:nvPr/>
        </p:nvGrpSpPr>
        <p:grpSpPr>
          <a:xfrm>
            <a:off x="-167198" y="-7223466"/>
            <a:ext cx="12562398" cy="7216375"/>
            <a:chOff x="-167198" y="-358375"/>
            <a:chExt cx="12562398" cy="7216375"/>
          </a:xfrm>
        </p:grpSpPr>
        <p:sp>
          <p:nvSpPr>
            <p:cNvPr id="50" name="Backdrop"/>
            <p:cNvSpPr/>
            <p:nvPr/>
          </p:nvSpPr>
          <p:spPr>
            <a:xfrm>
              <a:off x="-167198" y="-358375"/>
              <a:ext cx="12562398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779823" y="995757"/>
              <a:ext cx="7554926" cy="5304229"/>
              <a:chOff x="3779823" y="1127313"/>
              <a:chExt cx="7554926" cy="5304229"/>
            </a:xfrm>
          </p:grpSpPr>
          <p:pic>
            <p:nvPicPr>
              <p:cNvPr id="52" name="Message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9823" y="1127313"/>
                <a:ext cx="4340188" cy="4804419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53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投稿の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Post Design </a:t>
                </a:r>
              </a:p>
            </p:txBody>
          </p:sp>
        </p:grpSp>
      </p:grpSp>
      <p:grpSp>
        <p:nvGrpSpPr>
          <p:cNvPr id="87" name="User"/>
          <p:cNvGrpSpPr/>
          <p:nvPr/>
        </p:nvGrpSpPr>
        <p:grpSpPr>
          <a:xfrm>
            <a:off x="-1219200" y="-7230720"/>
            <a:ext cx="13766800" cy="7216375"/>
            <a:chOff x="-1371600" y="-358375"/>
            <a:chExt cx="13766800" cy="7216375"/>
          </a:xfrm>
        </p:grpSpPr>
        <p:sp>
          <p:nvSpPr>
            <p:cNvPr id="88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4343644" y="307932"/>
              <a:ext cx="6991105" cy="5992054"/>
              <a:chOff x="4343644" y="439488"/>
              <a:chExt cx="6991105" cy="5992054"/>
            </a:xfrm>
          </p:grpSpPr>
          <p:pic>
            <p:nvPicPr>
              <p:cNvPr id="90" name="Message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3644" y="439488"/>
                <a:ext cx="3623967" cy="5549991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91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ユーザーの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User Design </a:t>
                </a:r>
              </a:p>
            </p:txBody>
          </p:sp>
        </p:grpSp>
      </p:grpSp>
      <p:grpSp>
        <p:nvGrpSpPr>
          <p:cNvPr id="92" name="Project"/>
          <p:cNvGrpSpPr/>
          <p:nvPr/>
        </p:nvGrpSpPr>
        <p:grpSpPr>
          <a:xfrm>
            <a:off x="-1124856" y="-7237974"/>
            <a:ext cx="13766800" cy="7216375"/>
            <a:chOff x="-1371600" y="-358375"/>
            <a:chExt cx="13766800" cy="7216375"/>
          </a:xfrm>
        </p:grpSpPr>
        <p:sp>
          <p:nvSpPr>
            <p:cNvPr id="93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3860798" y="212625"/>
              <a:ext cx="7473951" cy="6087361"/>
              <a:chOff x="3860798" y="344181"/>
              <a:chExt cx="7473951" cy="6087361"/>
            </a:xfrm>
          </p:grpSpPr>
          <p:pic>
            <p:nvPicPr>
              <p:cNvPr id="95" name="Message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798" y="344181"/>
                <a:ext cx="4259213" cy="5668809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96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プロジェクトの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Project Design </a:t>
                </a:r>
              </a:p>
            </p:txBody>
          </p:sp>
        </p:grpSp>
      </p:grpSp>
      <p:grpSp>
        <p:nvGrpSpPr>
          <p:cNvPr id="102" name="Album"/>
          <p:cNvGrpSpPr/>
          <p:nvPr/>
        </p:nvGrpSpPr>
        <p:grpSpPr>
          <a:xfrm>
            <a:off x="-965196" y="-7237968"/>
            <a:ext cx="13766800" cy="7216375"/>
            <a:chOff x="-1371600" y="-358375"/>
            <a:chExt cx="13766800" cy="7216375"/>
          </a:xfrm>
        </p:grpSpPr>
        <p:sp>
          <p:nvSpPr>
            <p:cNvPr id="103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11656" y="628808"/>
              <a:ext cx="8523093" cy="5671178"/>
              <a:chOff x="2811656" y="760364"/>
              <a:chExt cx="8523093" cy="5671178"/>
            </a:xfrm>
          </p:grpSpPr>
          <p:pic>
            <p:nvPicPr>
              <p:cNvPr id="106" name="Message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1656" y="760364"/>
                <a:ext cx="5755881" cy="5222223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108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アルバムの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Album Design </a:t>
                </a:r>
              </a:p>
            </p:txBody>
          </p:sp>
        </p:grpSp>
      </p:grpSp>
      <p:grpSp>
        <p:nvGrpSpPr>
          <p:cNvPr id="109" name="Group"/>
          <p:cNvGrpSpPr/>
          <p:nvPr/>
        </p:nvGrpSpPr>
        <p:grpSpPr>
          <a:xfrm>
            <a:off x="-1124856" y="-7237974"/>
            <a:ext cx="13766800" cy="7216375"/>
            <a:chOff x="-1371600" y="-358375"/>
            <a:chExt cx="13766800" cy="7216375"/>
          </a:xfrm>
        </p:grpSpPr>
        <p:sp>
          <p:nvSpPr>
            <p:cNvPr id="110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2376084" y="2101244"/>
              <a:ext cx="8958665" cy="4198742"/>
              <a:chOff x="2376084" y="2232800"/>
              <a:chExt cx="8958665" cy="4198742"/>
            </a:xfrm>
          </p:grpSpPr>
          <p:pic>
            <p:nvPicPr>
              <p:cNvPr id="112" name="Message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6084" y="2232800"/>
                <a:ext cx="6946344" cy="3763335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113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グループの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Group Design </a:t>
                </a:r>
              </a:p>
            </p:txBody>
          </p:sp>
        </p:grpSp>
      </p:grpSp>
      <p:grpSp>
        <p:nvGrpSpPr>
          <p:cNvPr id="148" name="Budget"/>
          <p:cNvGrpSpPr/>
          <p:nvPr/>
        </p:nvGrpSpPr>
        <p:grpSpPr>
          <a:xfrm>
            <a:off x="-1045026" y="-7230714"/>
            <a:ext cx="13766800" cy="7216375"/>
            <a:chOff x="-1371600" y="-358375"/>
            <a:chExt cx="13766800" cy="7216375"/>
          </a:xfrm>
        </p:grpSpPr>
        <p:sp>
          <p:nvSpPr>
            <p:cNvPr id="149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2624302" y="2101244"/>
              <a:ext cx="8710447" cy="4198742"/>
              <a:chOff x="2624302" y="2232800"/>
              <a:chExt cx="8710447" cy="4198742"/>
            </a:xfrm>
          </p:grpSpPr>
          <p:pic>
            <p:nvPicPr>
              <p:cNvPr id="151" name="Message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4302" y="2232800"/>
                <a:ext cx="6449907" cy="3763335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152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グループの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Group Design </a:t>
                </a:r>
              </a:p>
            </p:txBody>
          </p:sp>
        </p:grpSp>
      </p:grpSp>
      <p:grpSp>
        <p:nvGrpSpPr>
          <p:cNvPr id="153" name="Fund"/>
          <p:cNvGrpSpPr/>
          <p:nvPr/>
        </p:nvGrpSpPr>
        <p:grpSpPr>
          <a:xfrm>
            <a:off x="-965196" y="-7237968"/>
            <a:ext cx="13766800" cy="7216375"/>
            <a:chOff x="-1371600" y="-358375"/>
            <a:chExt cx="13766800" cy="7216375"/>
          </a:xfrm>
        </p:grpSpPr>
        <p:sp>
          <p:nvSpPr>
            <p:cNvPr id="154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5" name="Group 154"/>
            <p:cNvGrpSpPr/>
            <p:nvPr/>
          </p:nvGrpSpPr>
          <p:grpSpPr>
            <a:xfrm>
              <a:off x="968683" y="2815594"/>
              <a:ext cx="10366066" cy="3484392"/>
              <a:chOff x="968683" y="2947150"/>
              <a:chExt cx="10366066" cy="3484392"/>
            </a:xfrm>
          </p:grpSpPr>
          <p:pic>
            <p:nvPicPr>
              <p:cNvPr id="156" name="Message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8683" y="2947150"/>
                <a:ext cx="9251175" cy="3238880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157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グループの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Group Design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8784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1.0120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1204 L 0 -3.33333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1204 L 0 -1.85185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1.01204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01203 L -2.29167E-6 3.33333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-2.29167E-6 1.01203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01204 L -3.33333E-6 7.40741E-7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3.33333E-6 1.01204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01204 L 4.375E-6 -3.33333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4.375E-6 1.01204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01204 L 3.33333E-6 -3.33333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3.33333E-6 1.01204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01204 L 4.375E-6 -3.33333E-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4.375E-6 1.01204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01204 L 3.75E-6 7.40741E-7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8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7.40741E-7 L 3.75E-6 1.01204 " pathEditMode="relative" rAng="0" ptsTypes="AA">
                                      <p:cBhvr>
                                        <p:cTn id="8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01204 L 3.33333E-6 -3.33333E-6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3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3.33333E-6 1.01204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41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-6098068" y="855606"/>
            <a:ext cx="6087978" cy="461665"/>
            <a:chOff x="3182762" y="1748565"/>
            <a:chExt cx="6087978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699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Flow - </a:t>
            </a:r>
            <a:r>
              <a:rPr lang="ja-JP" altLang="en-US" b="1" dirty="0"/>
              <a:t>画面の流れ 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01187" y="5430742"/>
            <a:ext cx="259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 err="1"/>
              <a:t>iVolunteer</a:t>
            </a:r>
            <a:r>
              <a:rPr lang="ja-JP" altLang="en-US" dirty="0"/>
              <a:t>の画面の流れ </a:t>
            </a:r>
            <a:endParaRPr lang="en-US" altLang="ja-JP" dirty="0"/>
          </a:p>
          <a:p>
            <a:pPr algn="ctr"/>
            <a:r>
              <a:rPr lang="en-US" dirty="0" err="1"/>
              <a:t>iVolunteer</a:t>
            </a:r>
            <a:r>
              <a:rPr lang="en-US" dirty="0"/>
              <a:t> Screen Flow</a:t>
            </a:r>
            <a:endParaRPr lang="ja-JP" altLang="en-US" dirty="0"/>
          </a:p>
        </p:txBody>
      </p:sp>
      <p:pic>
        <p:nvPicPr>
          <p:cNvPr id="28" name="Picture 2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32" y="1663116"/>
            <a:ext cx="5676491" cy="4784586"/>
          </a:xfrm>
          <a:prstGeom prst="rect">
            <a:avLst/>
          </a:prstGeom>
        </p:spPr>
      </p:pic>
      <p:grpSp>
        <p:nvGrpSpPr>
          <p:cNvPr id="29" name="Budget"/>
          <p:cNvGrpSpPr/>
          <p:nvPr/>
        </p:nvGrpSpPr>
        <p:grpSpPr>
          <a:xfrm>
            <a:off x="-1045026" y="-7230714"/>
            <a:ext cx="13766800" cy="7216375"/>
            <a:chOff x="-1371600" y="-358375"/>
            <a:chExt cx="13766800" cy="7216375"/>
          </a:xfrm>
        </p:grpSpPr>
        <p:sp>
          <p:nvSpPr>
            <p:cNvPr id="30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387599" y="536131"/>
              <a:ext cx="8947150" cy="5763855"/>
              <a:chOff x="2387599" y="667687"/>
              <a:chExt cx="8947150" cy="5763855"/>
            </a:xfrm>
          </p:grpSpPr>
          <p:pic>
            <p:nvPicPr>
              <p:cNvPr id="32" name="Message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7599" y="667687"/>
                <a:ext cx="5921827" cy="496802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46075" cap="sq">
                <a:solidFill>
                  <a:schemeClr val="bg1"/>
                </a:solidFill>
                <a:miter lim="800000"/>
              </a:ln>
            </p:spPr>
          </p:pic>
          <p:sp>
            <p:nvSpPr>
              <p:cNvPr id="33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画面の流れ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Screen</a:t>
                </a:r>
                <a:r>
                  <a:rPr lang="ja-JP" altLang="en-US" dirty="0"/>
                  <a:t> </a:t>
                </a:r>
                <a:r>
                  <a:rPr lang="en-US" altLang="ja-JP" dirty="0"/>
                  <a:t>Flow</a:t>
                </a:r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12346868" y="6093197"/>
            <a:ext cx="758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ホームページの画面設計モックアップ</a:t>
            </a:r>
            <a:r>
              <a:rPr lang="en-US" altLang="ja-JP" dirty="0"/>
              <a:t> – Home Page Screen Design Mockup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1131" y="1857384"/>
            <a:ext cx="6532396" cy="408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74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01204 L 3.75E-6 7.40741E-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7.40741E-7 L 3.75E-6 1.01204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42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Design - </a:t>
            </a:r>
            <a:r>
              <a:rPr lang="ja-JP" altLang="en-US" b="1" dirty="0"/>
              <a:t>画面設計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305539" y="6093197"/>
            <a:ext cx="758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ホームページの画面設計モックアップ</a:t>
            </a:r>
            <a:r>
              <a:rPr lang="en-US" altLang="ja-JP" dirty="0"/>
              <a:t> – Home Page Screen Design Mockup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802" y="1857384"/>
            <a:ext cx="6532396" cy="408862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518360" y="6093197"/>
            <a:ext cx="6814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HTML – Home Page Screen Design by HTML</a:t>
            </a:r>
            <a:endParaRPr lang="en-US" dirty="0"/>
          </a:p>
        </p:txBody>
      </p:sp>
      <p:pic>
        <p:nvPicPr>
          <p:cNvPr id="23" name="Picture 22" descr="https://scontent-hkg3-1.xx.fbcdn.net/v/t35.0-12/13340729_908409979267609_529962374_o.png?oh=5d2bfb5ce912f07e0444bfc7401ff134&amp;oe=5755863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9475" y="1860734"/>
            <a:ext cx="6592650" cy="4120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2829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43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Design - </a:t>
            </a:r>
            <a:r>
              <a:rPr lang="ja-JP" altLang="en-US" b="1" dirty="0"/>
              <a:t>画面設計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688560" y="6093197"/>
            <a:ext cx="6814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HTML – Home Page Screen Design by HTML</a:t>
            </a:r>
            <a:endParaRPr lang="en-US" dirty="0"/>
          </a:p>
        </p:txBody>
      </p:sp>
      <p:pic>
        <p:nvPicPr>
          <p:cNvPr id="21" name="Picture 20" descr="https://scontent-hkg3-1.xx.fbcdn.net/v/t35.0-12/13340729_908409979267609_529962374_o.png?oh=5d2bfb5ce912f07e0444bfc7401ff134&amp;oe=5755863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75" y="1860734"/>
            <a:ext cx="6592650" cy="412040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-7752861" y="6093197"/>
            <a:ext cx="758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ホームページの画面設計モックアップ</a:t>
            </a:r>
            <a:r>
              <a:rPr lang="en-US" altLang="ja-JP" dirty="0"/>
              <a:t> – Home Page Screen Design Mockup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228598" y="1857384"/>
            <a:ext cx="6532396" cy="4088622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847" y="1920884"/>
            <a:ext cx="6182305" cy="409033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2930328" y="6093197"/>
            <a:ext cx="538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 – Home Page Screen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27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44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Design - </a:t>
            </a:r>
            <a:r>
              <a:rPr lang="ja-JP" altLang="en-US" b="1" dirty="0"/>
              <a:t>画面設計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847" y="1920884"/>
            <a:ext cx="6182305" cy="40903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05328" y="6093197"/>
            <a:ext cx="538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 – Home Page Screen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30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45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Design - </a:t>
            </a:r>
            <a:r>
              <a:rPr lang="ja-JP" altLang="en-US" b="1" dirty="0"/>
              <a:t>クラス設計 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/>
          <p:nvPr/>
        </p:nvPicPr>
        <p:blipFill>
          <a:blip r:embed="rId4"/>
          <a:stretch>
            <a:fillRect/>
          </a:stretch>
        </p:blipFill>
        <p:spPr>
          <a:xfrm>
            <a:off x="2623015" y="1807359"/>
            <a:ext cx="6945970" cy="41698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06189" y="6002242"/>
            <a:ext cx="657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ホームコントローラのクラス設計 </a:t>
            </a:r>
            <a:r>
              <a:rPr lang="en-US" altLang="ja-JP" dirty="0"/>
              <a:t>– </a:t>
            </a:r>
            <a:r>
              <a:rPr lang="en-US" altLang="ja-JP" dirty="0" err="1"/>
              <a:t>HomeController</a:t>
            </a:r>
            <a:r>
              <a:rPr lang="en-US" altLang="ja-JP" dirty="0"/>
              <a:t> Class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396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46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352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Diagram - </a:t>
            </a:r>
            <a:r>
              <a:rPr lang="ja-JP" altLang="en-US" b="1" dirty="0"/>
              <a:t>シーケンス図</a:t>
            </a:r>
            <a:endParaRPr lang="en-US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18" name="Rectangle 17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21" name="Rectangle 2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24" name="Rectangle 2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30" name="Rectangle 2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33" name="Rectangle 32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37" name="Rectangle 36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42" name="Rectangle 41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46" name="Rectangle 4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50" name="Rectangle 4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53" name="Rectangle 5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IV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56" name="Rectangle 5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59" name="Rectangle 58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62" name="Rectangle 61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66" name="Rectangle 65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Software Design Description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70" name="Rectangle 69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77" name="Rectangle 7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0" name="Rectangle 7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12221028" y="5626100"/>
            <a:ext cx="2730500" cy="927100"/>
            <a:chOff x="12192000" y="5626100"/>
            <a:chExt cx="2730500" cy="927100"/>
          </a:xfrm>
        </p:grpSpPr>
        <p:sp>
          <p:nvSpPr>
            <p:cNvPr id="82" name="Rectangle 81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2424957" y="5994169"/>
              <a:ext cx="225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Phạm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Trọng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169269" y="6042751"/>
            <a:ext cx="627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ホームページのシーケンス図 </a:t>
            </a:r>
            <a:r>
              <a:rPr lang="en-US" altLang="ja-JP" dirty="0"/>
              <a:t>– Home</a:t>
            </a:r>
            <a:r>
              <a:rPr lang="ja-JP" altLang="en-US" dirty="0"/>
              <a:t> </a:t>
            </a:r>
            <a:r>
              <a:rPr lang="en-US" altLang="ja-JP" dirty="0"/>
              <a:t>Page Sequence Diagram</a:t>
            </a:r>
            <a:endParaRPr lang="en-US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12" y="1096191"/>
            <a:ext cx="5124516" cy="482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19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ckground  Text"/>
          <p:cNvSpPr/>
          <p:nvPr/>
        </p:nvSpPr>
        <p:spPr>
          <a:xfrm>
            <a:off x="1145459" y="19685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pstone project"/>
          <p:cNvSpPr txBox="1"/>
          <p:nvPr/>
        </p:nvSpPr>
        <p:spPr>
          <a:xfrm>
            <a:off x="1482654" y="2592590"/>
            <a:ext cx="9226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PRESENTATION</a:t>
            </a:r>
          </a:p>
        </p:txBody>
      </p:sp>
      <p:sp>
        <p:nvSpPr>
          <p:cNvPr id="7" name="iVOLUNTEER" hidden="1"/>
          <p:cNvSpPr txBox="1"/>
          <p:nvPr/>
        </p:nvSpPr>
        <p:spPr>
          <a:xfrm>
            <a:off x="3305813" y="2652981"/>
            <a:ext cx="55803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 hidden="1"/>
          <p:cNvSpPr txBox="1"/>
          <p:nvPr/>
        </p:nvSpPr>
        <p:spPr>
          <a:xfrm>
            <a:off x="3761867" y="3167390"/>
            <a:ext cx="4668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VOLUNTEER SOCIAL NETWORK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36269" y="3423587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卒業論文プレゼンテーション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4833" y="1322169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</a:p>
        </p:txBody>
      </p:sp>
      <p:sp>
        <p:nvSpPr>
          <p:cNvPr id="9" name="iVOLUNTEER"/>
          <p:cNvSpPr txBox="1"/>
          <p:nvPr/>
        </p:nvSpPr>
        <p:spPr>
          <a:xfrm>
            <a:off x="3305813" y="2707413"/>
            <a:ext cx="558037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24321" y="3468448"/>
            <a:ext cx="4668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alpha val="0"/>
                  </a:schemeClr>
                </a:solidFill>
              </a:rPr>
              <a:t>VOLUNTEER SOCIAL NETWORK</a:t>
            </a:r>
          </a:p>
        </p:txBody>
      </p:sp>
    </p:spTree>
    <p:extLst>
      <p:ext uri="{BB962C8B-B14F-4D97-AF65-F5344CB8AC3E}">
        <p14:creationId xmlns:p14="http://schemas.microsoft.com/office/powerpoint/2010/main" val="2586809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79172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62505" y="68601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47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-4525812" y="855605"/>
            <a:ext cx="4346284" cy="461665"/>
            <a:chOff x="3182762" y="1748565"/>
            <a:chExt cx="4346284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9463316" y="5626100"/>
            <a:ext cx="2730500" cy="927100"/>
            <a:chOff x="12192000" y="5626100"/>
            <a:chExt cx="2730500" cy="927100"/>
          </a:xfrm>
        </p:grpSpPr>
        <p:sp>
          <p:nvSpPr>
            <p:cNvPr id="104" name="Rectangle 103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24957" y="5994169"/>
              <a:ext cx="225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Phạm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Trọng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6347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48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963570" y="1751465"/>
            <a:ext cx="2127022" cy="830997"/>
            <a:chOff x="3182762" y="1748565"/>
            <a:chExt cx="2127022" cy="830997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1417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</a:t>
              </a:r>
            </a:p>
            <a:p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6685101" y="1751465"/>
            <a:ext cx="2740395" cy="830997"/>
            <a:chOff x="3182762" y="1748565"/>
            <a:chExt cx="2740395" cy="830997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</a:t>
              </a:r>
            </a:p>
            <a:p>
              <a:r>
                <a:rPr lang="ja-JP" altLang="en-US" sz="2400" b="1" dirty="0"/>
                <a:t>テスティング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2640" y="2737460"/>
            <a:ext cx="376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1.1. Project Plan - </a:t>
            </a:r>
            <a:r>
              <a:rPr lang="ja-JP" altLang="en-US" b="1" dirty="0"/>
              <a:t>プロジェクト計画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2640" y="3206606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1.2. SRS - </a:t>
            </a:r>
            <a:r>
              <a:rPr lang="ja-JP" altLang="en-US" b="1" dirty="0"/>
              <a:t>要求仕様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654494" y="367575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Design - </a:t>
            </a:r>
            <a:r>
              <a:rPr lang="ja-JP" altLang="en-US" b="1" dirty="0"/>
              <a:t>設計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4494" y="4156602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Code - </a:t>
            </a:r>
            <a:r>
              <a:rPr lang="ja-JP" altLang="en-US" b="1" dirty="0"/>
              <a:t>コーディング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45113" y="4609649"/>
            <a:ext cx="28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1.4. Test Document - </a:t>
            </a:r>
            <a:r>
              <a:rPr lang="ja-JP" altLang="en-US" b="1" dirty="0"/>
              <a:t>テスト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61368" y="2706682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2.1. Test Process - </a:t>
            </a:r>
            <a:r>
              <a:rPr lang="ja-JP" altLang="en-US" b="1" dirty="0"/>
              <a:t>テストプロセス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61368" y="3207472"/>
            <a:ext cx="346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2.2. Test Report - </a:t>
            </a:r>
            <a:r>
              <a:rPr lang="ja-JP" altLang="en-US" b="1" dirty="0"/>
              <a:t>テストレポート</a:t>
            </a:r>
          </a:p>
        </p:txBody>
      </p:sp>
      <p:grpSp>
        <p:nvGrpSpPr>
          <p:cNvPr id="150" name="Group 149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sp>
        <p:nvSpPr>
          <p:cNvPr id="105" name="Rectangle 10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12221029" y="5626100"/>
            <a:ext cx="2730500" cy="927100"/>
            <a:chOff x="12192000" y="5626100"/>
            <a:chExt cx="2730500" cy="927100"/>
          </a:xfrm>
        </p:grpSpPr>
        <p:sp>
          <p:nvSpPr>
            <p:cNvPr id="138" name="Rectangle 137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2424957" y="5994169"/>
              <a:ext cx="225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Phạm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Trọng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3133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49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4472023" y="1751465"/>
            <a:ext cx="2127022" cy="830997"/>
            <a:chOff x="3182762" y="1748565"/>
            <a:chExt cx="2127022" cy="830997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1417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</a:t>
              </a:r>
            </a:p>
            <a:p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2261175" y="1751465"/>
            <a:ext cx="2740395" cy="830997"/>
            <a:chOff x="3182762" y="1748565"/>
            <a:chExt cx="2740395" cy="830997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</a:t>
              </a:r>
            </a:p>
            <a:p>
              <a:r>
                <a:rPr lang="ja-JP" altLang="en-US" sz="2400" b="1" dirty="0"/>
                <a:t>テスティング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762953" y="2737460"/>
            <a:ext cx="376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1.1. Project Plan - </a:t>
            </a:r>
            <a:r>
              <a:rPr lang="ja-JP" altLang="en-US" b="1" dirty="0"/>
              <a:t>プロジェクト計画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3762953" y="3206606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1.2. SRS - </a:t>
            </a:r>
            <a:r>
              <a:rPr lang="ja-JP" altLang="en-US" b="1" dirty="0"/>
              <a:t>要求仕様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3781099" y="367575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Design - </a:t>
            </a:r>
            <a:r>
              <a:rPr lang="ja-JP" altLang="en-US" b="1" dirty="0"/>
              <a:t>設計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3781099" y="4156602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Code - </a:t>
            </a:r>
            <a:r>
              <a:rPr lang="ja-JP" altLang="en-US" b="1" dirty="0"/>
              <a:t>コーディング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790480" y="4609649"/>
            <a:ext cx="28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1.4. Test Document - </a:t>
            </a:r>
            <a:r>
              <a:rPr lang="ja-JP" altLang="en-US" b="1" dirty="0"/>
              <a:t>テスト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937442" y="2706682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2.1. Test Process - </a:t>
            </a:r>
            <a:r>
              <a:rPr lang="ja-JP" altLang="en-US" b="1" dirty="0"/>
              <a:t>テストプロセス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937442" y="3207472"/>
            <a:ext cx="346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2.2. Test Report - </a:t>
            </a:r>
            <a:r>
              <a:rPr lang="ja-JP" altLang="en-US" b="1" dirty="0"/>
              <a:t>テストレポート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0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219200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142" name="Chevron 141"/>
          <p:cNvSpPr/>
          <p:nvPr/>
        </p:nvSpPr>
        <p:spPr>
          <a:xfrm>
            <a:off x="-3711397" y="1585028"/>
            <a:ext cx="3695700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/>
              <a:t>Create Test Plan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5"/>
          <p:cNvSpPr txBox="1"/>
          <p:nvPr/>
        </p:nvSpPr>
        <p:spPr>
          <a:xfrm>
            <a:off x="5108197" y="6047592"/>
            <a:ext cx="1975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cs typeface="Times New Roman" pitchFamily="18" charset="0"/>
              </a:rPr>
              <a:t>V-model process</a:t>
            </a:r>
          </a:p>
        </p:txBody>
      </p:sp>
      <p:pic>
        <p:nvPicPr>
          <p:cNvPr id="35" name="Picture 3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033" y="1373187"/>
            <a:ext cx="6000341" cy="467440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499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50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4472023" y="1751465"/>
            <a:ext cx="2127022" cy="830997"/>
            <a:chOff x="3182762" y="1748565"/>
            <a:chExt cx="2127022" cy="830997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1417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</a:t>
              </a:r>
            </a:p>
            <a:p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2261175" y="1751465"/>
            <a:ext cx="2740395" cy="830997"/>
            <a:chOff x="3182762" y="1748565"/>
            <a:chExt cx="2740395" cy="830997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</a:t>
              </a:r>
            </a:p>
            <a:p>
              <a:r>
                <a:rPr lang="ja-JP" altLang="en-US" sz="2400" b="1" dirty="0"/>
                <a:t>テスティング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762953" y="2737460"/>
            <a:ext cx="376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1.1. Project Plan - </a:t>
            </a:r>
            <a:r>
              <a:rPr lang="ja-JP" altLang="en-US" b="1" dirty="0"/>
              <a:t>プロジェクト計画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3762953" y="3206606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1.2. SRS - </a:t>
            </a:r>
            <a:r>
              <a:rPr lang="ja-JP" altLang="en-US" b="1" dirty="0"/>
              <a:t>要求仕様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3781099" y="367575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Design - </a:t>
            </a:r>
            <a:r>
              <a:rPr lang="ja-JP" altLang="en-US" b="1" dirty="0"/>
              <a:t>設計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3781099" y="4156602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Code - </a:t>
            </a:r>
            <a:r>
              <a:rPr lang="ja-JP" altLang="en-US" b="1" dirty="0"/>
              <a:t>コーディング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790480" y="4609649"/>
            <a:ext cx="28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1.4. Test Document - </a:t>
            </a:r>
            <a:r>
              <a:rPr lang="ja-JP" altLang="en-US" b="1" dirty="0"/>
              <a:t>テスト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937442" y="2706682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2.1. Test Process - </a:t>
            </a:r>
            <a:r>
              <a:rPr lang="ja-JP" altLang="en-US" b="1" dirty="0"/>
              <a:t>テストプロセス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937442" y="3207472"/>
            <a:ext cx="346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2.2. Test Report - </a:t>
            </a:r>
            <a:r>
              <a:rPr lang="ja-JP" altLang="en-US" b="1" dirty="0"/>
              <a:t>テストレポート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0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219200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142" name="Chevron 141"/>
          <p:cNvSpPr/>
          <p:nvPr/>
        </p:nvSpPr>
        <p:spPr>
          <a:xfrm>
            <a:off x="-3711397" y="1585028"/>
            <a:ext cx="3695700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/>
              <a:t>Create Test Plan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9"/>
          <p:cNvSpPr txBox="1"/>
          <p:nvPr/>
        </p:nvSpPr>
        <p:spPr>
          <a:xfrm>
            <a:off x="1606839" y="4168504"/>
            <a:ext cx="16193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自己評価 </a:t>
            </a:r>
            <a:endParaRPr lang="en-US" altLang="ja-JP" sz="24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cs typeface="Times New Roman" panose="02020603050405020304" pitchFamily="18" charset="0"/>
              </a:rPr>
              <a:t>Self-review</a:t>
            </a:r>
          </a:p>
        </p:txBody>
      </p:sp>
      <p:sp>
        <p:nvSpPr>
          <p:cNvPr id="36" name="TextBox 5"/>
          <p:cNvSpPr txBox="1"/>
          <p:nvPr/>
        </p:nvSpPr>
        <p:spPr>
          <a:xfrm>
            <a:off x="4418976" y="4168503"/>
            <a:ext cx="2361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ピアレビュー    </a:t>
            </a:r>
            <a:endParaRPr lang="en-US" altLang="ja-JP" sz="24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ja-JP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ea typeface="SimSun" panose="02010600030101010101" pitchFamily="2" charset="-122"/>
                <a:cs typeface="Times New Roman" panose="02020603050405020304" pitchFamily="18" charset="0"/>
              </a:rPr>
              <a:t>Peer </a:t>
            </a:r>
            <a:r>
              <a:rPr lang="en-US" altLang="ja-JP" sz="2400" dirty="0">
                <a:cs typeface="Times New Roman" panose="02020603050405020304" pitchFamily="18" charset="0"/>
              </a:rPr>
              <a:t>review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38" name="TextBox 11"/>
          <p:cNvSpPr txBox="1"/>
          <p:nvPr/>
        </p:nvSpPr>
        <p:spPr>
          <a:xfrm>
            <a:off x="7193795" y="4073257"/>
            <a:ext cx="339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グループのレビュー   </a:t>
            </a:r>
            <a:r>
              <a:rPr lang="en-US" altLang="ja-JP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ja-JP" sz="2400" dirty="0">
                <a:ea typeface="SimSun" panose="02010600030101010101" pitchFamily="2" charset="-122"/>
                <a:cs typeface="Times New Roman" panose="02020603050405020304" pitchFamily="18" charset="0"/>
              </a:rPr>
              <a:t>Group </a:t>
            </a:r>
            <a:r>
              <a:rPr lang="en-US" altLang="ja-JP" sz="2400" dirty="0">
                <a:cs typeface="Times New Roman" panose="02020603050405020304" pitchFamily="18" charset="0"/>
              </a:rPr>
              <a:t>review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249" y="2658756"/>
            <a:ext cx="1172457" cy="1172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71" y="2615320"/>
            <a:ext cx="1220824" cy="1220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16" y="2660781"/>
            <a:ext cx="1170432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82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51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4472023" y="1751465"/>
            <a:ext cx="2127022" cy="830997"/>
            <a:chOff x="3182762" y="1748565"/>
            <a:chExt cx="2127022" cy="830997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1417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</a:t>
              </a:r>
            </a:p>
            <a:p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2261175" y="1751465"/>
            <a:ext cx="2740395" cy="830997"/>
            <a:chOff x="3182762" y="1748565"/>
            <a:chExt cx="2740395" cy="830997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</a:t>
              </a:r>
            </a:p>
            <a:p>
              <a:r>
                <a:rPr lang="ja-JP" altLang="en-US" sz="2400" b="1" dirty="0"/>
                <a:t>テスティング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762953" y="2737460"/>
            <a:ext cx="376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1.1. Project Plan - </a:t>
            </a:r>
            <a:r>
              <a:rPr lang="ja-JP" altLang="en-US" b="1" dirty="0"/>
              <a:t>プロジェクト計画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3762953" y="3206606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1.2. SRS - </a:t>
            </a:r>
            <a:r>
              <a:rPr lang="ja-JP" altLang="en-US" b="1" dirty="0"/>
              <a:t>要求仕様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3781099" y="367575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Design - </a:t>
            </a:r>
            <a:r>
              <a:rPr lang="ja-JP" altLang="en-US" b="1" dirty="0"/>
              <a:t>設計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3781099" y="4156602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Code - </a:t>
            </a:r>
            <a:r>
              <a:rPr lang="ja-JP" altLang="en-US" b="1" dirty="0"/>
              <a:t>コーディング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790480" y="4609649"/>
            <a:ext cx="28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1.4. Test Document - </a:t>
            </a:r>
            <a:r>
              <a:rPr lang="ja-JP" altLang="en-US" b="1" dirty="0"/>
              <a:t>テスト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937442" y="2706682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2.1. Test Process - </a:t>
            </a:r>
            <a:r>
              <a:rPr lang="ja-JP" altLang="en-US" b="1" dirty="0"/>
              <a:t>テストプロセス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937442" y="3207472"/>
            <a:ext cx="346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2.2. Test Report - </a:t>
            </a:r>
            <a:r>
              <a:rPr lang="ja-JP" altLang="en-US" b="1" dirty="0"/>
              <a:t>テストレポート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0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219200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142" name="Chevron 141"/>
          <p:cNvSpPr/>
          <p:nvPr/>
        </p:nvSpPr>
        <p:spPr>
          <a:xfrm>
            <a:off x="-3711397" y="1585028"/>
            <a:ext cx="3695700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/>
              <a:t>Create Test Plan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426495"/>
              </p:ext>
            </p:extLst>
          </p:nvPr>
        </p:nvGraphicFramePr>
        <p:xfrm>
          <a:off x="1503485" y="2162300"/>
          <a:ext cx="8471770" cy="2103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4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8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9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43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4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0423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#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Product</a:t>
                      </a:r>
                      <a:r>
                        <a:rPr lang="en-US" baseline="0" dirty="0">
                          <a:latin typeface="+mn-lt"/>
                        </a:rPr>
                        <a:t> 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Quality</a:t>
                      </a:r>
                      <a:r>
                        <a:rPr lang="en-US" baseline="0" dirty="0">
                          <a:latin typeface="+mn-lt"/>
                        </a:rPr>
                        <a:t> Control Acivity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Defect</a:t>
                      </a:r>
                    </a:p>
                    <a:p>
                      <a:pPr algn="ctr"/>
                      <a:r>
                        <a:rPr lang="en-US" dirty="0">
                          <a:latin typeface="+mn-lt"/>
                        </a:rPr>
                        <a:t>(No of Def/KLOC)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2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242">
                <a:tc rowSpan="3"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Test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Unit Test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2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Integration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2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" name="TextBox 5"/>
          <p:cNvSpPr txBox="1"/>
          <p:nvPr/>
        </p:nvSpPr>
        <p:spPr>
          <a:xfrm>
            <a:off x="2946489" y="4978981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品質レポートー  </a:t>
            </a:r>
            <a:r>
              <a:rPr lang="en-US" altLang="ja-JP" sz="2000" dirty="0">
                <a:cs typeface="Times New Roman" panose="02020603050405020304" pitchFamily="18" charset="0"/>
              </a:rPr>
              <a:t>-   Quality report</a:t>
            </a:r>
            <a:endParaRPr lang="en-US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040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52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4" name="Chevron 3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37" name="Chevron 36"/>
          <p:cNvSpPr/>
          <p:nvPr/>
        </p:nvSpPr>
        <p:spPr>
          <a:xfrm>
            <a:off x="8754926" y="1590362"/>
            <a:ext cx="3133971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Viewpoint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189540" y="2358360"/>
            <a:ext cx="7642547" cy="3483864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Base on Project Plan, Project Schedule , SRS to create test plan: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Acceptance Criteria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Risks and contingencies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192000" y="2366445"/>
            <a:ext cx="4959305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Acceptance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Web :Chrome 52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01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53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4" name="Chevron 3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37" name="Chevron 36"/>
          <p:cNvSpPr/>
          <p:nvPr/>
        </p:nvSpPr>
        <p:spPr>
          <a:xfrm>
            <a:off x="8754926" y="1590362"/>
            <a:ext cx="3133971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Viewpoint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09070" y="2358361"/>
            <a:ext cx="5053777" cy="348499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Base on Project Plan, Project Schedule , SRS to create test plan: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Acceptance Criteria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Risks and contingencies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548754" y="2366445"/>
            <a:ext cx="4959305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Acceptance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Acceptance Test: Supervisor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Web :Chrome 52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296" y="2232036"/>
            <a:ext cx="6213431" cy="3737641"/>
          </a:xfrm>
          <a:prstGeom prst="rect">
            <a:avLst/>
          </a:prstGeom>
          <a:ln>
            <a:solidFill>
              <a:srgbClr val="049F88"/>
            </a:solidFill>
          </a:ln>
        </p:spPr>
      </p:pic>
      <p:sp>
        <p:nvSpPr>
          <p:cNvPr id="22" name="Rectangle 2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44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54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4" name="Chevron 3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37" name="Chevron 36"/>
          <p:cNvSpPr/>
          <p:nvPr/>
        </p:nvSpPr>
        <p:spPr>
          <a:xfrm>
            <a:off x="8754926" y="1590362"/>
            <a:ext cx="3133971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Viewpoint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5132985" y="2358361"/>
            <a:ext cx="5053777" cy="348499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Base on Project Plan, Project Schedule , SRS to create test plan: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Acceptance Test Criteria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Risks and contingencies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53858" y="2366445"/>
            <a:ext cx="3820007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Acceptance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Acceptance Test: Supervisor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Web :Chrome 52</a:t>
            </a:r>
          </a:p>
        </p:txBody>
      </p:sp>
      <p:sp>
        <p:nvSpPr>
          <p:cNvPr id="23" name="Chevron 22"/>
          <p:cNvSpPr/>
          <p:nvPr/>
        </p:nvSpPr>
        <p:spPr>
          <a:xfrm>
            <a:off x="6925859" y="1585028"/>
            <a:ext cx="2441704" cy="489966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368415" y="2366682"/>
            <a:ext cx="3491112" cy="3500718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Base on SRS, create test case:</a:t>
            </a:r>
            <a:endParaRPr lang="en-US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10" r="387" b="754"/>
          <a:stretch/>
        </p:blipFill>
        <p:spPr>
          <a:xfrm>
            <a:off x="16425622" y="2405063"/>
            <a:ext cx="7351159" cy="3436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96" y="2232035"/>
            <a:ext cx="6213430" cy="373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07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55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0" name="Chevron 19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19" name="Chevron 18"/>
          <p:cNvSpPr/>
          <p:nvPr/>
        </p:nvSpPr>
        <p:spPr>
          <a:xfrm>
            <a:off x="273242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21" name="Chevron 20"/>
          <p:cNvSpPr/>
          <p:nvPr/>
        </p:nvSpPr>
        <p:spPr>
          <a:xfrm>
            <a:off x="9750296" y="1590362"/>
            <a:ext cx="2441704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62165" y="2366682"/>
            <a:ext cx="3491112" cy="3500718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Base on SRS, create test case:</a:t>
            </a:r>
            <a:endParaRPr lang="en-US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10" r="387" b="754"/>
          <a:stretch/>
        </p:blipFill>
        <p:spPr>
          <a:xfrm>
            <a:off x="4519372" y="2405063"/>
            <a:ext cx="7351159" cy="3436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Content Placeholder 2"/>
          <p:cNvSpPr txBox="1">
            <a:spLocks/>
          </p:cNvSpPr>
          <p:nvPr/>
        </p:nvSpPr>
        <p:spPr>
          <a:xfrm>
            <a:off x="-10999942" y="2366445"/>
            <a:ext cx="3820007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Acceptance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Web :Chrome 52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3804" y="2232036"/>
            <a:ext cx="6213431" cy="3737641"/>
          </a:xfrm>
          <a:prstGeom prst="rect">
            <a:avLst/>
          </a:prstGeom>
          <a:ln>
            <a:solidFill>
              <a:srgbClr val="049F88"/>
            </a:solidFill>
          </a:ln>
        </p:spPr>
      </p:pic>
      <p:sp>
        <p:nvSpPr>
          <p:cNvPr id="31" name="Content Placeholder 2"/>
          <p:cNvSpPr txBox="1">
            <a:spLocks/>
          </p:cNvSpPr>
          <p:nvPr/>
        </p:nvSpPr>
        <p:spPr>
          <a:xfrm>
            <a:off x="12489391" y="2560155"/>
            <a:ext cx="3866653" cy="343348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Developer self-review: 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Unit test case</a:t>
            </a:r>
            <a:endParaRPr lang="ja-JP" altLang="en-US" sz="20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32" name="Picture 2" descr="C:\Users\Chinh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7799" y="2555978"/>
            <a:ext cx="6592137" cy="34376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18278179" y="6063856"/>
            <a:ext cx="430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case review checklist -</a:t>
            </a:r>
            <a:r>
              <a:rPr lang="ja-JP" altLang="en-US" dirty="0"/>
              <a:t>テストレビュー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6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555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56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1" name="Chevron 20"/>
          <p:cNvSpPr/>
          <p:nvPr/>
        </p:nvSpPr>
        <p:spPr>
          <a:xfrm>
            <a:off x="505500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4" name="Chevron 23"/>
          <p:cNvSpPr/>
          <p:nvPr/>
        </p:nvSpPr>
        <p:spPr>
          <a:xfrm>
            <a:off x="12261175" y="1585028"/>
            <a:ext cx="2441704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alpha val="0"/>
                  </a:schemeClr>
                </a:solidFill>
              </a:rPr>
              <a:t>Execute Test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07212" y="2560155"/>
            <a:ext cx="3866653" cy="343348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Developer self-review: 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Unit test case</a:t>
            </a:r>
            <a:endParaRPr lang="ja-JP" altLang="en-US" sz="20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System test case</a:t>
            </a:r>
          </a:p>
        </p:txBody>
      </p:sp>
      <p:sp>
        <p:nvSpPr>
          <p:cNvPr id="22" name="Chevron 21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25" name="Chevron 24"/>
          <p:cNvSpPr/>
          <p:nvPr/>
        </p:nvSpPr>
        <p:spPr>
          <a:xfrm>
            <a:off x="273242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0" y="6063856"/>
            <a:ext cx="430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case review checklist -</a:t>
            </a:r>
            <a:r>
              <a:rPr lang="ja-JP" altLang="en-US" dirty="0"/>
              <a:t>テストレビュー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-11572527" y="2366682"/>
            <a:ext cx="3491112" cy="3500718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Base on SRS, create test case:</a:t>
            </a:r>
            <a:endParaRPr lang="en-US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10" r="387" b="754"/>
          <a:stretch/>
        </p:blipFill>
        <p:spPr>
          <a:xfrm>
            <a:off x="-7515320" y="2405063"/>
            <a:ext cx="7351159" cy="3436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Content Placeholder 2"/>
          <p:cNvSpPr txBox="1">
            <a:spLocks/>
          </p:cNvSpPr>
          <p:nvPr/>
        </p:nvSpPr>
        <p:spPr>
          <a:xfrm>
            <a:off x="12441574" y="2506095"/>
            <a:ext cx="3030664" cy="3158685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execute test case follow phase: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testing 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testing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testing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6723" y="2506094"/>
            <a:ext cx="7193827" cy="315868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7719058" y="5739618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03" y="2263568"/>
            <a:ext cx="6793557" cy="374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7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ckground  Text"/>
          <p:cNvSpPr/>
          <p:nvPr/>
        </p:nvSpPr>
        <p:spPr>
          <a:xfrm>
            <a:off x="1145459" y="19685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VOLUNTEER"/>
          <p:cNvSpPr txBox="1"/>
          <p:nvPr/>
        </p:nvSpPr>
        <p:spPr>
          <a:xfrm>
            <a:off x="3305813" y="2594081"/>
            <a:ext cx="558037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4321" y="3704041"/>
            <a:ext cx="4760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VOLUNTEER SOCIAL NETWORK</a:t>
            </a:r>
          </a:p>
        </p:txBody>
      </p:sp>
      <p:sp>
        <p:nvSpPr>
          <p:cNvPr id="10" name="Capstone project"/>
          <p:cNvSpPr txBox="1"/>
          <p:nvPr/>
        </p:nvSpPr>
        <p:spPr>
          <a:xfrm>
            <a:off x="1424925" y="2118151"/>
            <a:ext cx="4705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PRESENTATION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89068" y="2178769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卒業論文プレゼンテーション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4833" y="2118150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1103" y="-422367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-5245100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Same Side Corner Rectangle 14"/>
          <p:cNvSpPr/>
          <p:nvPr/>
        </p:nvSpPr>
        <p:spPr>
          <a:xfrm rot="10800000">
            <a:off x="-5245100" y="1582059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4793" y="1233547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-3928941" y="1658824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49F88"/>
                </a:solidFill>
              </a:rPr>
              <a:t>Bùi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Đình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Chiến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5060950" y="2239850"/>
            <a:ext cx="10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Instructor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-5245100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 Same Side Corner Rectangle 19"/>
          <p:cNvSpPr/>
          <p:nvPr/>
        </p:nvSpPr>
        <p:spPr>
          <a:xfrm rot="10800000">
            <a:off x="-5245100" y="3492725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4793" y="3144213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-3928941" y="3569490"/>
            <a:ext cx="203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</a:t>
            </a:r>
            <a:r>
              <a:rPr lang="en-US" sz="2000" b="1" dirty="0" err="1">
                <a:solidFill>
                  <a:srgbClr val="049F88"/>
                </a:solidFill>
              </a:rPr>
              <a:t>Thạc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Sơn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060950" y="4150516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Technical Leader, Developer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-5245100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Same Side Corner Rectangle 24"/>
          <p:cNvSpPr/>
          <p:nvPr/>
        </p:nvSpPr>
        <p:spPr>
          <a:xfrm rot="10800000">
            <a:off x="-5245100" y="5370171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4793" y="5021659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-3928941" y="5446936"/>
            <a:ext cx="1959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Văn </a:t>
            </a:r>
            <a:r>
              <a:rPr lang="en-US" sz="2000" b="1" dirty="0" err="1">
                <a:solidFill>
                  <a:srgbClr val="049F88"/>
                </a:solidFill>
              </a:rPr>
              <a:t>Tâm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5060950" y="6027962"/>
            <a:ext cx="1858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Developer, Designer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2247231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 Same Side Corner Rectangle 29"/>
          <p:cNvSpPr/>
          <p:nvPr/>
        </p:nvSpPr>
        <p:spPr>
          <a:xfrm rot="10800000">
            <a:off x="12247231" y="1582059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538" y="1233547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13563390" y="1658824"/>
            <a:ext cx="2115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Minh </a:t>
            </a:r>
            <a:r>
              <a:rPr lang="en-US" sz="2000" b="1" dirty="0" err="1">
                <a:solidFill>
                  <a:srgbClr val="049F88"/>
                </a:solidFill>
              </a:rPr>
              <a:t>Đức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431381" y="2239850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 Manager, Developer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2247231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 Same Side Corner Rectangle 34"/>
          <p:cNvSpPr/>
          <p:nvPr/>
        </p:nvSpPr>
        <p:spPr>
          <a:xfrm rot="10800000">
            <a:off x="12247231" y="3492725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538" y="3144213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7" name="TextBox 36"/>
          <p:cNvSpPr txBox="1"/>
          <p:nvPr/>
        </p:nvSpPr>
        <p:spPr>
          <a:xfrm>
            <a:off x="13563390" y="3569490"/>
            <a:ext cx="147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Võ Tôn Phúc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431381" y="4150516"/>
            <a:ext cx="3113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Design Leader, Developer, Designer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2247231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 Same Side Corner Rectangle 39"/>
          <p:cNvSpPr/>
          <p:nvPr/>
        </p:nvSpPr>
        <p:spPr>
          <a:xfrm rot="10800000">
            <a:off x="12247231" y="5370171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538" y="5021659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42" name="TextBox 41"/>
          <p:cNvSpPr txBox="1"/>
          <p:nvPr/>
        </p:nvSpPr>
        <p:spPr>
          <a:xfrm>
            <a:off x="13563390" y="5446936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Phạm Văn </a:t>
            </a:r>
            <a:r>
              <a:rPr lang="en-US" sz="2000" b="1" dirty="0" err="1">
                <a:solidFill>
                  <a:srgbClr val="049F88"/>
                </a:solidFill>
              </a:rPr>
              <a:t>Trọng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431381" y="6027962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Leader, QA, Tester</a:t>
            </a:r>
          </a:p>
        </p:txBody>
      </p:sp>
    </p:spTree>
    <p:extLst>
      <p:ext uri="{BB962C8B-B14F-4D97-AF65-F5344CB8AC3E}">
        <p14:creationId xmlns:p14="http://schemas.microsoft.com/office/powerpoint/2010/main" val="1199107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57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3" name="Chevron 22"/>
          <p:cNvSpPr/>
          <p:nvPr/>
        </p:nvSpPr>
        <p:spPr>
          <a:xfrm>
            <a:off x="736816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26" name="Chevron 25"/>
          <p:cNvSpPr/>
          <p:nvPr/>
        </p:nvSpPr>
        <p:spPr>
          <a:xfrm>
            <a:off x="12391092" y="1585028"/>
            <a:ext cx="2441704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54365" y="2506095"/>
            <a:ext cx="3030664" cy="3158685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execute test case follow phase: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testing 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testing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testing</a:t>
            </a:r>
          </a:p>
        </p:txBody>
      </p:sp>
      <p:sp>
        <p:nvSpPr>
          <p:cNvPr id="24" name="Chevron 23"/>
          <p:cNvSpPr/>
          <p:nvPr/>
        </p:nvSpPr>
        <p:spPr>
          <a:xfrm>
            <a:off x="505500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7" name="Chevron 26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28" name="Chevron 27"/>
          <p:cNvSpPr/>
          <p:nvPr/>
        </p:nvSpPr>
        <p:spPr>
          <a:xfrm>
            <a:off x="273242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31849" y="5739618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-11226035" y="2560155"/>
            <a:ext cx="3866653" cy="343348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Developer self-review: 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Unit test case</a:t>
            </a:r>
            <a:endParaRPr lang="ja-JP" altLang="en-US" sz="20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31" name="Picture 2" descr="C:\Users\Chinh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57627" y="2555978"/>
            <a:ext cx="6592137" cy="34376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-5437247" y="6063856"/>
            <a:ext cx="430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case review checklist -</a:t>
            </a:r>
            <a:r>
              <a:rPr lang="ja-JP" altLang="en-US" dirty="0"/>
              <a:t>テストレビュー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2408540" y="2466044"/>
            <a:ext cx="3227796" cy="340420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668" y="2466044"/>
            <a:ext cx="7025529" cy="340420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7782574" y="5842351"/>
            <a:ext cx="359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bug at ivolunteer.m.redmine.org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F:\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865" y="2481229"/>
            <a:ext cx="7141859" cy="318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430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58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4" name="Chevron 23"/>
          <p:cNvSpPr/>
          <p:nvPr/>
        </p:nvSpPr>
        <p:spPr>
          <a:xfrm>
            <a:off x="5282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25" name="Chevron 24"/>
          <p:cNvSpPr/>
          <p:nvPr/>
        </p:nvSpPr>
        <p:spPr>
          <a:xfrm>
            <a:off x="12847176" y="1585028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550828" y="2466044"/>
            <a:ext cx="3227796" cy="340420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  <p:sp>
        <p:nvSpPr>
          <p:cNvPr id="27" name="Chevron 26"/>
          <p:cNvSpPr/>
          <p:nvPr/>
        </p:nvSpPr>
        <p:spPr>
          <a:xfrm>
            <a:off x="2979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28" name="Chevron 27"/>
          <p:cNvSpPr/>
          <p:nvPr/>
        </p:nvSpPr>
        <p:spPr>
          <a:xfrm>
            <a:off x="66674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9" name="Chevron 28"/>
          <p:cNvSpPr/>
          <p:nvPr/>
        </p:nvSpPr>
        <p:spPr>
          <a:xfrm>
            <a:off x="-4081048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30" name="Chevron 29"/>
          <p:cNvSpPr/>
          <p:nvPr/>
        </p:nvSpPr>
        <p:spPr>
          <a:xfrm>
            <a:off x="-1655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45" y="2466044"/>
            <a:ext cx="6830740" cy="34042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24862" y="5842351"/>
            <a:ext cx="359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bug at ivolunteer.m.redmine.org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-10831399" y="2506095"/>
            <a:ext cx="3030664" cy="3158685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execute test case follow phase: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testing 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testing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86250" y="2506094"/>
            <a:ext cx="7193827" cy="315868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-5553915" y="5739618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12445288" y="2678208"/>
            <a:ext cx="7570623" cy="3325906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758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59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5" name="Chevron 24"/>
          <p:cNvSpPr/>
          <p:nvPr/>
        </p:nvSpPr>
        <p:spPr>
          <a:xfrm>
            <a:off x="7582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6" name="Chevron 25"/>
          <p:cNvSpPr/>
          <p:nvPr/>
        </p:nvSpPr>
        <p:spPr>
          <a:xfrm>
            <a:off x="13385436" y="1585028"/>
            <a:ext cx="2749718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Report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2310688" y="2678208"/>
            <a:ext cx="7570623" cy="3325906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12463477" y="2574215"/>
            <a:ext cx="3317430" cy="3171990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5" name="Chevron 34"/>
          <p:cNvSpPr/>
          <p:nvPr/>
        </p:nvSpPr>
        <p:spPr>
          <a:xfrm>
            <a:off x="5282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36" name="Chevron 35"/>
          <p:cNvSpPr/>
          <p:nvPr/>
        </p:nvSpPr>
        <p:spPr>
          <a:xfrm>
            <a:off x="2979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37" name="Chevron 36"/>
          <p:cNvSpPr/>
          <p:nvPr/>
        </p:nvSpPr>
        <p:spPr>
          <a:xfrm>
            <a:off x="66674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38" name="Chevron 37"/>
          <p:cNvSpPr/>
          <p:nvPr/>
        </p:nvSpPr>
        <p:spPr>
          <a:xfrm>
            <a:off x="-4081048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40" name="Chevron 39"/>
          <p:cNvSpPr/>
          <p:nvPr/>
        </p:nvSpPr>
        <p:spPr>
          <a:xfrm>
            <a:off x="-1655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-11012522" y="2466044"/>
            <a:ext cx="3227796" cy="340420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52394" y="2466044"/>
            <a:ext cx="7025529" cy="3404202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152124"/>
              </p:ext>
            </p:extLst>
          </p:nvPr>
        </p:nvGraphicFramePr>
        <p:xfrm>
          <a:off x="16187395" y="2511811"/>
          <a:ext cx="7728079" cy="33315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5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04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37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Defects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Logged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%Closed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%Invalid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%Open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Critical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High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Medium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64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20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Low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21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527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Total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85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6145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60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5" name="Chevron 24"/>
          <p:cNvSpPr/>
          <p:nvPr/>
        </p:nvSpPr>
        <p:spPr>
          <a:xfrm>
            <a:off x="5677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6" name="Chevron 25"/>
          <p:cNvSpPr/>
          <p:nvPr/>
        </p:nvSpPr>
        <p:spPr>
          <a:xfrm>
            <a:off x="7975236" y="1585028"/>
            <a:ext cx="2749718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Report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-7728662" y="2678208"/>
            <a:ext cx="7570623" cy="3325906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5" name="Chevron 34"/>
          <p:cNvSpPr/>
          <p:nvPr/>
        </p:nvSpPr>
        <p:spPr>
          <a:xfrm>
            <a:off x="3377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36" name="Chevron 35"/>
          <p:cNvSpPr/>
          <p:nvPr/>
        </p:nvSpPr>
        <p:spPr>
          <a:xfrm>
            <a:off x="1074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37" name="Chevron 36"/>
          <p:cNvSpPr/>
          <p:nvPr/>
        </p:nvSpPr>
        <p:spPr>
          <a:xfrm>
            <a:off x="-1238258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38" name="Chevron 37"/>
          <p:cNvSpPr/>
          <p:nvPr/>
        </p:nvSpPr>
        <p:spPr>
          <a:xfrm>
            <a:off x="-5986048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40" name="Chevron 39"/>
          <p:cNvSpPr/>
          <p:nvPr/>
        </p:nvSpPr>
        <p:spPr>
          <a:xfrm>
            <a:off x="-3560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Content Placeholder 2"/>
          <p:cNvSpPr txBox="1">
            <a:spLocks/>
          </p:cNvSpPr>
          <p:nvPr/>
        </p:nvSpPr>
        <p:spPr>
          <a:xfrm>
            <a:off x="347677" y="2574215"/>
            <a:ext cx="3317430" cy="3171990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296015"/>
              </p:ext>
            </p:extLst>
          </p:nvPr>
        </p:nvGraphicFramePr>
        <p:xfrm>
          <a:off x="4071595" y="2511811"/>
          <a:ext cx="7728079" cy="33315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5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04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37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Defects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Logged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%Closed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%Invalid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%Open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Critical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High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2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Medium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61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20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Low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21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527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Total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85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695046"/>
              </p:ext>
            </p:extLst>
          </p:nvPr>
        </p:nvGraphicFramePr>
        <p:xfrm>
          <a:off x="12702988" y="2411086"/>
          <a:ext cx="7902389" cy="36186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61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3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74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8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7968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Phase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3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Final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7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Unit Test</a:t>
                      </a: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Integration Test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548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122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599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670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670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7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System Test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157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226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242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242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7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Total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713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211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837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924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924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6834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61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5" name="Chevron 24"/>
          <p:cNvSpPr/>
          <p:nvPr/>
        </p:nvSpPr>
        <p:spPr>
          <a:xfrm>
            <a:off x="5677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6" name="Chevron 25"/>
          <p:cNvSpPr/>
          <p:nvPr/>
        </p:nvSpPr>
        <p:spPr>
          <a:xfrm>
            <a:off x="7975236" y="1585028"/>
            <a:ext cx="2749718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Report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-7728662" y="2678208"/>
            <a:ext cx="7570623" cy="3325906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5" name="Chevron 34"/>
          <p:cNvSpPr/>
          <p:nvPr/>
        </p:nvSpPr>
        <p:spPr>
          <a:xfrm>
            <a:off x="3377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36" name="Chevron 35"/>
          <p:cNvSpPr/>
          <p:nvPr/>
        </p:nvSpPr>
        <p:spPr>
          <a:xfrm>
            <a:off x="1074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37" name="Chevron 36"/>
          <p:cNvSpPr/>
          <p:nvPr/>
        </p:nvSpPr>
        <p:spPr>
          <a:xfrm>
            <a:off x="-1238258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38" name="Chevron 37"/>
          <p:cNvSpPr/>
          <p:nvPr/>
        </p:nvSpPr>
        <p:spPr>
          <a:xfrm>
            <a:off x="-5986048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40" name="Chevron 39"/>
          <p:cNvSpPr/>
          <p:nvPr/>
        </p:nvSpPr>
        <p:spPr>
          <a:xfrm>
            <a:off x="-3560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29" name="Rectangle 28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32" name="Rectangle 3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43" name="Rectangle 4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46" name="Rectangle 4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49" name="Rectangle 48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53" name="Rectangle 52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57" name="Rectangle 56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Quality Control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61" name="Rectangle 60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65" name="Rectangle 64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68" name="Rectangle 6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71" name="Rectangle 7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74" name="Rectangle 73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7" name="Rectangle 76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1" name="Rectangle 80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85" name="Rectangle 84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89" name="Rectangle 88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2" name="Rectangle 9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029165"/>
              </p:ext>
            </p:extLst>
          </p:nvPr>
        </p:nvGraphicFramePr>
        <p:xfrm>
          <a:off x="2034988" y="2411086"/>
          <a:ext cx="7902389" cy="36186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61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3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74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8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7968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Phase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3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Final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7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Unit Test</a:t>
                      </a: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Integration Test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548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122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599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670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670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7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System Test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157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226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242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242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7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Total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713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211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837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924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924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8808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597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62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-2843309" y="839543"/>
            <a:ext cx="2843309" cy="461665"/>
            <a:chOff x="3182762" y="1748565"/>
            <a:chExt cx="2843309" cy="461665"/>
          </a:xfrm>
        </p:grpSpPr>
        <p:sp>
          <p:nvSpPr>
            <p:cNvPr id="75" name="Flowchart: Off-page Connector 7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28" name="Rectangle 12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ight Triangle 13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129429" y="68601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10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63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0" y="839543"/>
            <a:ext cx="2843309" cy="461665"/>
            <a:chOff x="3182762" y="1748565"/>
            <a:chExt cx="2843309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12192000" y="839543"/>
            <a:ext cx="6268028" cy="461665"/>
            <a:chOff x="3182762" y="1748565"/>
            <a:chExt cx="6268028" cy="461665"/>
          </a:xfrm>
        </p:grpSpPr>
        <p:sp>
          <p:nvSpPr>
            <p:cNvPr id="138" name="Flowchart: Off-page Connector 13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91832" y="1748565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Limitation &amp; Expectation  - </a:t>
              </a:r>
              <a:r>
                <a:rPr lang="ja-JP" altLang="en-US" sz="2400" b="1" dirty="0"/>
                <a:t>制限と期待 </a:t>
              </a:r>
            </a:p>
          </p:txBody>
        </p:sp>
      </p:grpSp>
      <p:sp>
        <p:nvSpPr>
          <p:cNvPr id="75" name="Rectangle 7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3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655135"/>
              </p:ext>
            </p:extLst>
          </p:nvPr>
        </p:nvGraphicFramePr>
        <p:xfrm>
          <a:off x="571500" y="1666963"/>
          <a:ext cx="11128601" cy="418297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707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0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0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24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Main objective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0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Purpose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Provide a </a:t>
                      </a:r>
                      <a:r>
                        <a:rPr lang="en-US" sz="1600" kern="1200" dirty="0" err="1">
                          <a:effectLst/>
                        </a:rPr>
                        <a:t>iVolunteer</a:t>
                      </a:r>
                      <a:r>
                        <a:rPr lang="en-US" sz="1600" kern="1200" dirty="0">
                          <a:effectLst/>
                        </a:rPr>
                        <a:t> online on website.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2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Source repository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sng" kern="1200" dirty="0">
                          <a:effectLst/>
                          <a:hlinkClick r:id="rId4"/>
                        </a:rPr>
                        <a:t>https://github.com/LordofKnight93/Capstone_SM2016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Plan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Actual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Start date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09/05/2016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09/05/2016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End date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19/08/2016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19/08/2016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Release versions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Duration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 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Efforts (person day)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375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375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Test cases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924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Defects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135-195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Document pages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Lines of code (Total)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10000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15696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745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0" y="839543"/>
            <a:ext cx="2843309" cy="461665"/>
            <a:chOff x="3182762" y="1748565"/>
            <a:chExt cx="2843309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sp>
        <p:nvSpPr>
          <p:cNvPr id="75" name="Rectangle 7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84" y="1461257"/>
            <a:ext cx="7861632" cy="42473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5087" y="5868659"/>
            <a:ext cx="4561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iVolunteer</a:t>
            </a:r>
            <a:r>
              <a:rPr lang="ja-JP" altLang="en-US" dirty="0"/>
              <a:t>ウエブサイト </a:t>
            </a:r>
            <a:r>
              <a:rPr lang="en-US" altLang="ja-JP" dirty="0"/>
              <a:t>– </a:t>
            </a:r>
            <a:r>
              <a:rPr lang="en-US" altLang="ja-JP" dirty="0" err="1"/>
              <a:t>iVolunteer</a:t>
            </a:r>
            <a:r>
              <a:rPr lang="en-US" altLang="ja-JP" dirty="0"/>
              <a:t>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786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0" y="839543"/>
            <a:ext cx="2843309" cy="461665"/>
            <a:chOff x="3182762" y="1748565"/>
            <a:chExt cx="2843309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sp>
        <p:nvSpPr>
          <p:cNvPr id="75" name="Rectangle 7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43309" y="5041150"/>
            <a:ext cx="712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iVolunteer</a:t>
            </a:r>
            <a:r>
              <a:rPr lang="ja-JP" altLang="en-US" dirty="0"/>
              <a:t>ウエブサイトフィードバック </a:t>
            </a:r>
            <a:r>
              <a:rPr lang="en-US" altLang="ja-JP" dirty="0"/>
              <a:t>– </a:t>
            </a:r>
            <a:r>
              <a:rPr lang="en-US" altLang="ja-JP" dirty="0" err="1"/>
              <a:t>iVolunteer</a:t>
            </a:r>
            <a:r>
              <a:rPr lang="en-US" altLang="ja-JP" dirty="0"/>
              <a:t> Website Feedback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70" y="2517717"/>
            <a:ext cx="5726853" cy="18662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037" y="2365011"/>
            <a:ext cx="5165839" cy="237758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2241168" y="839543"/>
            <a:ext cx="6268028" cy="461665"/>
            <a:chOff x="3182762" y="1748565"/>
            <a:chExt cx="6268028" cy="461665"/>
          </a:xfrm>
        </p:grpSpPr>
        <p:sp>
          <p:nvSpPr>
            <p:cNvPr id="19" name="Flowchart: Off-page Connector 1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91832" y="1748565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Limitation &amp; Expectation  - </a:t>
              </a:r>
              <a:r>
                <a:rPr lang="ja-JP" altLang="en-US" sz="2400" b="1" dirty="0"/>
                <a:t>制限と期待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490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66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-2843309" y="839543"/>
            <a:ext cx="2843309" cy="461665"/>
            <a:chOff x="3182762" y="1748565"/>
            <a:chExt cx="2843309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0" y="839543"/>
            <a:ext cx="6268028" cy="461665"/>
            <a:chOff x="3182762" y="1748565"/>
            <a:chExt cx="6268028" cy="461665"/>
          </a:xfrm>
        </p:grpSpPr>
        <p:sp>
          <p:nvSpPr>
            <p:cNvPr id="138" name="Flowchart: Off-page Connector 13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91832" y="1748565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Limitation &amp; Expectation  - </a:t>
              </a:r>
              <a:r>
                <a:rPr lang="ja-JP" altLang="en-US" sz="2400" b="1" dirty="0"/>
                <a:t>制限と期待 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2192000" y="839543"/>
            <a:ext cx="4911182" cy="461665"/>
            <a:chOff x="3182762" y="1748565"/>
            <a:chExt cx="4911182" cy="461665"/>
          </a:xfrm>
        </p:grpSpPr>
        <p:sp>
          <p:nvSpPr>
            <p:cNvPr id="132" name="Flowchart: Off-page Connector 13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891832" y="1748565"/>
              <a:ext cx="4202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Lessons Learnt - </a:t>
              </a:r>
              <a:r>
                <a:rPr lang="ja-JP" altLang="en-US" sz="2400" b="1" dirty="0"/>
                <a:t>学んだ教訓 </a:t>
              </a: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6210300" y="2736850"/>
            <a:ext cx="0" cy="2355850"/>
          </a:xfrm>
          <a:prstGeom prst="line">
            <a:avLst/>
          </a:prstGeom>
          <a:ln w="12700">
            <a:solidFill>
              <a:srgbClr val="049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70272" y="2736850"/>
            <a:ext cx="2581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 Limitations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91450" y="2736850"/>
            <a:ext cx="28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Expectation in Future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6280" y="3964210"/>
            <a:ext cx="485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Some screen can’t display well on Mobile or Tablet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6280" y="3515231"/>
            <a:ext cx="418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Website not support for Multilanguage.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42666" y="3462828"/>
            <a:ext cx="262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Support Multilanguage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42666" y="3942834"/>
            <a:ext cx="368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Support view in Mobile and Tablet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42666" y="4422840"/>
            <a:ext cx="456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Expand server to increase number of users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098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622300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 rot="10800000">
            <a:off x="622300" y="1582059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1233547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938459" y="1658824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49F88"/>
                </a:solidFill>
              </a:rPr>
              <a:t>Bùi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Đình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Chiến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6450" y="2239850"/>
            <a:ext cx="10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Instructor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03631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ame Side Corner Rectangle 17"/>
          <p:cNvSpPr/>
          <p:nvPr/>
        </p:nvSpPr>
        <p:spPr>
          <a:xfrm rot="10800000">
            <a:off x="6303631" y="1582059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1233547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7619790" y="1658824"/>
            <a:ext cx="2115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Minh </a:t>
            </a:r>
            <a:r>
              <a:rPr lang="en-US" sz="2000" b="1" dirty="0" err="1">
                <a:solidFill>
                  <a:srgbClr val="049F88"/>
                </a:solidFill>
              </a:rPr>
              <a:t>Đức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7781" y="2239850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 Manager, Developer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2300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ame Side Corner Rectangle 22"/>
          <p:cNvSpPr/>
          <p:nvPr/>
        </p:nvSpPr>
        <p:spPr>
          <a:xfrm rot="10800000">
            <a:off x="622300" y="3492725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3144213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1938459" y="3569490"/>
            <a:ext cx="203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</a:t>
            </a:r>
            <a:r>
              <a:rPr lang="en-US" sz="2000" b="1" dirty="0" err="1">
                <a:solidFill>
                  <a:srgbClr val="049F88"/>
                </a:solidFill>
              </a:rPr>
              <a:t>Thạc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Sơn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6450" y="4150516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Technical Leader, Developer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303631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 Same Side Corner Rectangle 27"/>
          <p:cNvSpPr/>
          <p:nvPr/>
        </p:nvSpPr>
        <p:spPr>
          <a:xfrm rot="10800000">
            <a:off x="6303631" y="3492725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3144213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7619790" y="3569490"/>
            <a:ext cx="147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Võ Tôn Phúc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87781" y="4150516"/>
            <a:ext cx="3113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Design Leader, Developer, Designer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22300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 Same Side Corner Rectangle 32"/>
          <p:cNvSpPr/>
          <p:nvPr/>
        </p:nvSpPr>
        <p:spPr>
          <a:xfrm rot="10800000">
            <a:off x="622300" y="5370171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5021659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1938459" y="5446936"/>
            <a:ext cx="1959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Văn </a:t>
            </a:r>
            <a:r>
              <a:rPr lang="en-US" sz="2000" b="1" dirty="0" err="1">
                <a:solidFill>
                  <a:srgbClr val="049F88"/>
                </a:solidFill>
              </a:rPr>
              <a:t>Tâm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6450" y="6027962"/>
            <a:ext cx="1858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Developer, Designer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303631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/>
        </p:nvSpPr>
        <p:spPr>
          <a:xfrm rot="10800000">
            <a:off x="6303631" y="5370171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5021659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7619790" y="5446936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Phạm Văn </a:t>
            </a:r>
            <a:r>
              <a:rPr lang="en-US" sz="2000" b="1" dirty="0" err="1">
                <a:solidFill>
                  <a:srgbClr val="049F88"/>
                </a:solidFill>
              </a:rPr>
              <a:t>Trọng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87781" y="6027962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Leader, QA, Tester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7760" y="624893"/>
            <a:ext cx="2668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6858000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VOLUNTEER"/>
          <p:cNvSpPr txBox="1"/>
          <p:nvPr/>
        </p:nvSpPr>
        <p:spPr>
          <a:xfrm>
            <a:off x="237760" y="130112"/>
            <a:ext cx="18036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103" y="130112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1659" y="130112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7760" y="637431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0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31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67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-6268028" y="839543"/>
            <a:ext cx="6268028" cy="461665"/>
            <a:chOff x="3182762" y="1748565"/>
            <a:chExt cx="6268028" cy="461665"/>
          </a:xfrm>
        </p:grpSpPr>
        <p:sp>
          <p:nvSpPr>
            <p:cNvPr id="138" name="Flowchart: Off-page Connector 13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91832" y="1748565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Limitation &amp; Expectation  - </a:t>
              </a:r>
              <a:r>
                <a:rPr lang="ja-JP" altLang="en-US" sz="2400" b="1" dirty="0"/>
                <a:t>制限と期待 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-4124" y="839543"/>
            <a:ext cx="4911182" cy="461665"/>
            <a:chOff x="3182762" y="1748565"/>
            <a:chExt cx="4911182" cy="461665"/>
          </a:xfrm>
        </p:grpSpPr>
        <p:sp>
          <p:nvSpPr>
            <p:cNvPr id="132" name="Flowchart: Off-page Connector 13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891832" y="1748565"/>
              <a:ext cx="4202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Lessons Learnt - </a:t>
              </a:r>
              <a:r>
                <a:rPr lang="ja-JP" altLang="en-US" sz="2400" b="1" dirty="0"/>
                <a:t>学んだ教訓 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570272" y="2409211"/>
            <a:ext cx="83780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Working in group and working individual.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Putting knowledge into practice.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Manage time and make the plan.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Be open to get the better opinions from other member.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Limit and resolve conflicts between members.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31" name="Rectangle 30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34" name="Rectangle 3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37" name="Rectangle 36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41" name="Rectangle 4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44" name="Rectangle 43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48" name="Rectangle 47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52" name="Rectangle 51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56" name="Rectangle 5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60" name="Rectangle 5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63" name="Rectangle 6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66" name="Rectangle 6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69" name="Rectangle 68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2" name="Rectangle 71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77" name="Rectangle 76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81" name="Rectangle 80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Project Result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85" name="Rectangle 84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41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144943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VII. DEMO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6860144"/>
            <a:ext cx="930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デモ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68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573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5513575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-5513575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-5513575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-5503616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597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-467173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-467173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-467173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48403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6555344"/>
            <a:ext cx="930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デモ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69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55579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77" name="II. Software Managerment"/>
          <p:cNvSpPr txBox="1"/>
          <p:nvPr/>
        </p:nvSpPr>
        <p:spPr>
          <a:xfrm>
            <a:off x="237760" y="142866"/>
            <a:ext cx="144943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VII. DEMO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14921" y="999261"/>
            <a:ext cx="2478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Demo -</a:t>
            </a:r>
            <a:r>
              <a:rPr lang="ja-JP" altLang="en-US" sz="3600" b="1" dirty="0"/>
              <a:t>デモ</a:t>
            </a:r>
            <a:endParaRPr lang="en-US" sz="36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74" y="1746106"/>
            <a:ext cx="6670342" cy="4413232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23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14638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VIII. Q &amp; A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6860144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質問と回答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70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05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2597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48403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6555344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質問と回答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71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55579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77" name="II. Software Managerment"/>
          <p:cNvSpPr txBox="1"/>
          <p:nvPr/>
        </p:nvSpPr>
        <p:spPr>
          <a:xfrm>
            <a:off x="237760" y="142866"/>
            <a:ext cx="14638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VIII. Q &amp; 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9967" y="2828836"/>
            <a:ext cx="7552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049F88">
                    <a:alpha val="65000"/>
                  </a:srgbClr>
                </a:solidFill>
              </a:rPr>
              <a:t>Q &amp; A -</a:t>
            </a:r>
            <a:r>
              <a:rPr lang="ja-JP" altLang="en-US" sz="7200" b="1" dirty="0">
                <a:solidFill>
                  <a:srgbClr val="049F88">
                    <a:alpha val="65000"/>
                  </a:srgbClr>
                </a:solidFill>
              </a:rPr>
              <a:t>質問と回答</a:t>
            </a:r>
            <a:endParaRPr lang="en-US" sz="7200" b="1" dirty="0">
              <a:solidFill>
                <a:srgbClr val="049F88">
                  <a:alpha val="65000"/>
                </a:srgbClr>
              </a:solidFill>
            </a:endParaRPr>
          </a:p>
        </p:txBody>
      </p:sp>
      <p:pic>
        <p:nvPicPr>
          <p:cNvPr id="71" name="Backgroun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8834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Background  Text"/>
          <p:cNvSpPr/>
          <p:nvPr/>
        </p:nvSpPr>
        <p:spPr>
          <a:xfrm>
            <a:off x="1145459" y="88519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iVOLUNTEER"/>
          <p:cNvSpPr txBox="1"/>
          <p:nvPr/>
        </p:nvSpPr>
        <p:spPr>
          <a:xfrm>
            <a:off x="1814847" y="9316084"/>
            <a:ext cx="856230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YOUR ATTENTION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-5513575" y="1461257"/>
            <a:ext cx="850392" cy="846023"/>
            <a:chOff x="1001486" y="1465943"/>
            <a:chExt cx="597928" cy="653143"/>
          </a:xfrm>
        </p:grpSpPr>
        <p:sp>
          <p:nvSpPr>
            <p:cNvPr id="75" name="Rectangle 74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-5513575" y="2473489"/>
            <a:ext cx="850392" cy="850391"/>
            <a:chOff x="1001486" y="1465943"/>
            <a:chExt cx="653143" cy="653143"/>
          </a:xfrm>
        </p:grpSpPr>
        <p:sp>
          <p:nvSpPr>
            <p:cNvPr id="128" name="Rectangle 12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-5513575" y="3450838"/>
            <a:ext cx="850392" cy="850392"/>
            <a:chOff x="1001486" y="1465943"/>
            <a:chExt cx="653143" cy="653143"/>
          </a:xfrm>
        </p:grpSpPr>
        <p:sp>
          <p:nvSpPr>
            <p:cNvPr id="134" name="Rectangle 13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-5503616" y="4428188"/>
            <a:ext cx="837774" cy="850393"/>
            <a:chOff x="1001486" y="1465943"/>
            <a:chExt cx="653143" cy="653143"/>
          </a:xfrm>
        </p:grpSpPr>
        <p:sp>
          <p:nvSpPr>
            <p:cNvPr id="137" name="Rectangle 136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-4671739" y="1461257"/>
            <a:ext cx="4663440" cy="846023"/>
            <a:chOff x="1277262" y="1756227"/>
            <a:chExt cx="4663440" cy="846023"/>
          </a:xfrm>
        </p:grpSpPr>
        <p:sp>
          <p:nvSpPr>
            <p:cNvPr id="140" name="Rectangle 139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-4671739" y="2473491"/>
            <a:ext cx="4663440" cy="850392"/>
            <a:chOff x="1277262" y="2768461"/>
            <a:chExt cx="4663440" cy="850392"/>
          </a:xfrm>
        </p:grpSpPr>
        <p:sp>
          <p:nvSpPr>
            <p:cNvPr id="144" name="Rectangle 143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-4671739" y="3450838"/>
            <a:ext cx="4663440" cy="850392"/>
            <a:chOff x="1277262" y="3745808"/>
            <a:chExt cx="4663440" cy="850392"/>
          </a:xfrm>
        </p:grpSpPr>
        <p:sp>
          <p:nvSpPr>
            <p:cNvPr id="148" name="Rectangle 14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52" name="Rectangle 151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16855184" y="1466946"/>
            <a:ext cx="850392" cy="850391"/>
            <a:chOff x="1001486" y="1465943"/>
            <a:chExt cx="653143" cy="653143"/>
          </a:xfrm>
        </p:grpSpPr>
        <p:sp>
          <p:nvSpPr>
            <p:cNvPr id="156" name="Rectangle 15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16858117" y="2469854"/>
            <a:ext cx="850392" cy="850393"/>
            <a:chOff x="1001486" y="1465943"/>
            <a:chExt cx="653143" cy="653143"/>
          </a:xfrm>
        </p:grpSpPr>
        <p:sp>
          <p:nvSpPr>
            <p:cNvPr id="159" name="Rectangle 15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16861647" y="3443556"/>
            <a:ext cx="850392" cy="850391"/>
            <a:chOff x="1001486" y="1465943"/>
            <a:chExt cx="653143" cy="653143"/>
          </a:xfrm>
        </p:grpSpPr>
        <p:sp>
          <p:nvSpPr>
            <p:cNvPr id="162" name="Rectangle 16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16859247" y="4428184"/>
            <a:ext cx="850392" cy="850392"/>
            <a:chOff x="1001485" y="1465942"/>
            <a:chExt cx="753732" cy="690824"/>
          </a:xfrm>
        </p:grpSpPr>
        <p:sp>
          <p:nvSpPr>
            <p:cNvPr id="165" name="Rectangle 164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VIII</a:t>
              </a: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12189591" y="1466019"/>
            <a:ext cx="4663440" cy="850392"/>
            <a:chOff x="6224140" y="1756226"/>
            <a:chExt cx="4663440" cy="850392"/>
          </a:xfrm>
        </p:grpSpPr>
        <p:sp>
          <p:nvSpPr>
            <p:cNvPr id="168" name="Rectangle 167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2203197" y="2469851"/>
            <a:ext cx="4663440" cy="850392"/>
            <a:chOff x="6229445" y="2764821"/>
            <a:chExt cx="4663440" cy="850392"/>
          </a:xfrm>
        </p:grpSpPr>
        <p:sp>
          <p:nvSpPr>
            <p:cNvPr id="172" name="Rectangle 171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12206258" y="3443558"/>
            <a:ext cx="4663440" cy="850392"/>
            <a:chOff x="6222982" y="3738528"/>
            <a:chExt cx="4663440" cy="850392"/>
          </a:xfrm>
        </p:grpSpPr>
        <p:sp>
          <p:nvSpPr>
            <p:cNvPr id="176" name="Rectangle 175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12206259" y="4428185"/>
            <a:ext cx="4663440" cy="850392"/>
            <a:chOff x="6222982" y="4723155"/>
            <a:chExt cx="4663440" cy="850392"/>
          </a:xfrm>
        </p:grpSpPr>
        <p:sp>
          <p:nvSpPr>
            <p:cNvPr id="181" name="Rectangle 180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Q &amp; A</a:t>
              </a: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6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-2118685"/>
            <a:ext cx="2597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36791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3797221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3786744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質問と回答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37767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-276860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II. Software Managerment"/>
          <p:cNvSpPr txBox="1"/>
          <p:nvPr/>
        </p:nvSpPr>
        <p:spPr>
          <a:xfrm>
            <a:off x="237760" y="-2625734"/>
            <a:ext cx="14638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VIII. Q &amp; 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9967" y="60236"/>
            <a:ext cx="7552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049F88">
                    <a:alpha val="65000"/>
                  </a:srgbClr>
                </a:solidFill>
              </a:rPr>
              <a:t>Q &amp; A -</a:t>
            </a:r>
            <a:r>
              <a:rPr lang="ja-JP" altLang="en-US" sz="7200" b="1" dirty="0">
                <a:solidFill>
                  <a:srgbClr val="049F88">
                    <a:alpha val="65000"/>
                  </a:srgbClr>
                </a:solidFill>
              </a:rPr>
              <a:t>質問と回答</a:t>
            </a:r>
            <a:endParaRPr lang="en-US" sz="7200" b="1" dirty="0">
              <a:solidFill>
                <a:srgbClr val="049F88">
                  <a:alpha val="65000"/>
                </a:srgbClr>
              </a:solidFill>
            </a:endParaRPr>
          </a:p>
        </p:txBody>
      </p:sp>
      <p:pic>
        <p:nvPicPr>
          <p:cNvPr id="16" name="Backgroun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Background  Text"/>
          <p:cNvSpPr/>
          <p:nvPr/>
        </p:nvSpPr>
        <p:spPr>
          <a:xfrm>
            <a:off x="1145459" y="19685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iVOLUNTEER"/>
          <p:cNvSpPr txBox="1"/>
          <p:nvPr/>
        </p:nvSpPr>
        <p:spPr>
          <a:xfrm>
            <a:off x="1814847" y="2432684"/>
            <a:ext cx="856230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YOUR ATTENTION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853738" y="-276819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869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317862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622300" y="-5524502"/>
            <a:ext cx="5194300" cy="1708888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 rot="10800000">
            <a:off x="622300" y="-5007432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-5355944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938459" y="-4930667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49F88"/>
                </a:solidFill>
              </a:rPr>
              <a:t>Bùi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Đình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Chiến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6450" y="-4349641"/>
            <a:ext cx="10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Instructor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03631" y="-5524502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ame Side Corner Rectangle 17"/>
          <p:cNvSpPr/>
          <p:nvPr/>
        </p:nvSpPr>
        <p:spPr>
          <a:xfrm rot="10800000">
            <a:off x="6303631" y="-5007432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-5355944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7619790" y="-4930667"/>
            <a:ext cx="2115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Minh </a:t>
            </a:r>
            <a:r>
              <a:rPr lang="en-US" sz="2000" b="1" dirty="0" err="1">
                <a:solidFill>
                  <a:srgbClr val="049F88"/>
                </a:solidFill>
              </a:rPr>
              <a:t>Đức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7781" y="-4349641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 Manager, Developer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2300" y="-3613836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ame Side Corner Rectangle 22"/>
          <p:cNvSpPr/>
          <p:nvPr/>
        </p:nvSpPr>
        <p:spPr>
          <a:xfrm rot="10800000">
            <a:off x="622300" y="-3096766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-3445278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1938459" y="-3020001"/>
            <a:ext cx="203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</a:t>
            </a:r>
            <a:r>
              <a:rPr lang="en-US" sz="2000" b="1" dirty="0" err="1">
                <a:solidFill>
                  <a:srgbClr val="049F88"/>
                </a:solidFill>
              </a:rPr>
              <a:t>Thạc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Sơn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6450" y="-2438975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Technical Leader, Developer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303631" y="-3613836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 Same Side Corner Rectangle 27"/>
          <p:cNvSpPr/>
          <p:nvPr/>
        </p:nvSpPr>
        <p:spPr>
          <a:xfrm rot="10800000">
            <a:off x="6303631" y="-3096766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-3445278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7619790" y="-3020001"/>
            <a:ext cx="147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Võ Tôn Phúc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87781" y="-2438975"/>
            <a:ext cx="3113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Design Leader, Developer, Designer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22300" y="-1736390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 Same Side Corner Rectangle 32"/>
          <p:cNvSpPr/>
          <p:nvPr/>
        </p:nvSpPr>
        <p:spPr>
          <a:xfrm rot="10800000">
            <a:off x="622300" y="-1219320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-1567832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1938459" y="-1142555"/>
            <a:ext cx="1959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Văn </a:t>
            </a:r>
            <a:r>
              <a:rPr lang="en-US" sz="2000" b="1" dirty="0" err="1">
                <a:solidFill>
                  <a:srgbClr val="049F88"/>
                </a:solidFill>
              </a:rPr>
              <a:t>Tâm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6450" y="-561529"/>
            <a:ext cx="1858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Developer, Designer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303631" y="-1736390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/>
        </p:nvSpPr>
        <p:spPr>
          <a:xfrm rot="10800000">
            <a:off x="6303631" y="-1219320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-1567832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7619790" y="-1142555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Phạm Văn </a:t>
            </a:r>
            <a:r>
              <a:rPr lang="en-US" sz="2000" b="1" dirty="0" err="1">
                <a:solidFill>
                  <a:srgbClr val="049F88"/>
                </a:solidFill>
              </a:rPr>
              <a:t>Trọng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87781" y="-561529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Leader, QA, Tester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48" name="iVOLUNTEER"/>
          <p:cNvSpPr txBox="1"/>
          <p:nvPr/>
        </p:nvSpPr>
        <p:spPr>
          <a:xfrm>
            <a:off x="237760" y="-377559"/>
            <a:ext cx="18036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261103" y="-377559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011659" y="-37755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0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55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 advTm="10">
        <p159:morph option="byObject"/>
      </p:transition>
    </mc:Choice>
    <mc:Fallback>
      <p:transition advTm="1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22970" y="4428188"/>
            <a:ext cx="837774" cy="850393"/>
            <a:chOff x="986634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986634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7249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1284" y="1466019"/>
            <a:ext cx="4663440" cy="850392"/>
            <a:chOff x="6219377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63947" y="1776672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7249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004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24684" y="2469851"/>
            <a:ext cx="4663440" cy="850392"/>
            <a:chOff x="6238971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38971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672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7249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27745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62972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27746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6" name="Rectangle 6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2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7" name="Group 66"/>
          <p:cNvGrpSpPr/>
          <p:nvPr/>
        </p:nvGrpSpPr>
        <p:grpSpPr>
          <a:xfrm>
            <a:off x="12204702" y="5626100"/>
            <a:ext cx="2730500" cy="927100"/>
            <a:chOff x="12192000" y="5626100"/>
            <a:chExt cx="2730500" cy="927100"/>
          </a:xfrm>
        </p:grpSpPr>
        <p:sp>
          <p:nvSpPr>
            <p:cNvPr id="68" name="Rectangle 67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2731698" y="5994169"/>
              <a:ext cx="1733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Võ Tôn Phúc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6386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5261</TotalTime>
  <Words>5755</Words>
  <Application>Microsoft Office PowerPoint</Application>
  <PresentationFormat>Widescreen</PresentationFormat>
  <Paragraphs>1839</Paragraphs>
  <Slides>75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6" baseType="lpstr">
      <vt:lpstr>Calibri (Body)</vt:lpstr>
      <vt:lpstr>MS Mincho</vt:lpstr>
      <vt:lpstr>SimSun</vt:lpstr>
      <vt:lpstr>游ゴシック</vt:lpstr>
      <vt:lpstr>Arial</vt:lpstr>
      <vt:lpstr>Calibri</vt:lpstr>
      <vt:lpstr>Calibri Light</vt:lpstr>
      <vt:lpstr>Lucida Calligraphy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Phúc Võ Tôn</dc:creator>
  <cp:lastModifiedBy>Tôn Phúc Võ</cp:lastModifiedBy>
  <cp:revision>311</cp:revision>
  <dcterms:created xsi:type="dcterms:W3CDTF">2016-08-18T17:21:02Z</dcterms:created>
  <dcterms:modified xsi:type="dcterms:W3CDTF">2016-08-31T13:47:55Z</dcterms:modified>
</cp:coreProperties>
</file>